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slideLayouts/slideLayout62.xml" ContentType="application/vnd.openxmlformats-officedocument.presentationml.slideLayout+xml"/>
  <Override PartName="/ppt/theme/theme1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4.xml" ContentType="application/vnd.openxmlformats-officedocument.theme+xml"/>
  <Override PartName="/ppt/slideLayouts/slideLayout81.xml" ContentType="application/vnd.openxmlformats-officedocument.presentationml.slideLayout+xml"/>
  <Override PartName="/ppt/theme/theme1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 id="2147483672" r:id="rId2"/>
    <p:sldMasterId id="2147483674" r:id="rId3"/>
    <p:sldMasterId id="2147483758" r:id="rId4"/>
    <p:sldMasterId id="2147483686" r:id="rId5"/>
    <p:sldMasterId id="2147483762" r:id="rId6"/>
    <p:sldMasterId id="2147483698" r:id="rId7"/>
    <p:sldMasterId id="2147483764" r:id="rId8"/>
    <p:sldMasterId id="2147483710" r:id="rId9"/>
    <p:sldMasterId id="2147483760" r:id="rId10"/>
    <p:sldMasterId id="2147483722" r:id="rId11"/>
    <p:sldMasterId id="2147483766" r:id="rId12"/>
    <p:sldMasterId id="2147483734" r:id="rId13"/>
    <p:sldMasterId id="2147483746" r:id="rId14"/>
    <p:sldMasterId id="2147483784" r:id="rId15"/>
    <p:sldMasterId id="2147483786" r:id="rId16"/>
    <p:sldMasterId id="2147483796" r:id="rId17"/>
    <p:sldMasterId id="2147483808" r:id="rId18"/>
  </p:sldMasterIdLst>
  <p:notesMasterIdLst>
    <p:notesMasterId r:id="rId48"/>
  </p:notesMasterIdLst>
  <p:sldIdLst>
    <p:sldId id="360" r:id="rId19"/>
    <p:sldId id="369" r:id="rId20"/>
    <p:sldId id="386" r:id="rId21"/>
    <p:sldId id="362" r:id="rId22"/>
    <p:sldId id="363" r:id="rId23"/>
    <p:sldId id="370" r:id="rId24"/>
    <p:sldId id="371" r:id="rId25"/>
    <p:sldId id="372" r:id="rId26"/>
    <p:sldId id="395" r:id="rId27"/>
    <p:sldId id="366" r:id="rId28"/>
    <p:sldId id="387" r:id="rId29"/>
    <p:sldId id="389" r:id="rId30"/>
    <p:sldId id="390" r:id="rId31"/>
    <p:sldId id="388" r:id="rId32"/>
    <p:sldId id="374" r:id="rId33"/>
    <p:sldId id="392" r:id="rId34"/>
    <p:sldId id="391" r:id="rId35"/>
    <p:sldId id="375" r:id="rId36"/>
    <p:sldId id="396" r:id="rId37"/>
    <p:sldId id="398" r:id="rId38"/>
    <p:sldId id="393" r:id="rId39"/>
    <p:sldId id="394" r:id="rId40"/>
    <p:sldId id="367" r:id="rId41"/>
    <p:sldId id="380" r:id="rId42"/>
    <p:sldId id="381" r:id="rId43"/>
    <p:sldId id="399" r:id="rId44"/>
    <p:sldId id="382" r:id="rId45"/>
    <p:sldId id="401" r:id="rId46"/>
    <p:sldId id="400" r:id="rId4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EB35F-201B-4604-B060-C2C038D8A66F}" v="120" dt="2021-04-28T08:28:17.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110" autoAdjust="0"/>
  </p:normalViewPr>
  <p:slideViewPr>
    <p:cSldViewPr snapToGrid="0">
      <p:cViewPr varScale="1">
        <p:scale>
          <a:sx n="59" d="100"/>
          <a:sy n="59" d="100"/>
        </p:scale>
        <p:origin x="924"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0" Type="http://schemas.openxmlformats.org/officeDocument/2006/relationships/slide" Target="slides/slide2.xml"/><Relationship Id="rId41"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E5D8C-E94C-48DC-B89C-092863BC873E}" type="datetimeFigureOut">
              <a:rPr lang="nl-NL" smtClean="0"/>
              <a:t>28-4-2021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F61BD-6536-4C04-B5E2-4D2C34212011}" type="slidenum">
              <a:rPr lang="nl-NL" smtClean="0"/>
              <a:t>‹nr.›</a:t>
            </a:fld>
            <a:endParaRPr lang="nl-NL"/>
          </a:p>
        </p:txBody>
      </p:sp>
    </p:spTree>
    <p:extLst>
      <p:ext uri="{BB962C8B-B14F-4D97-AF65-F5344CB8AC3E}">
        <p14:creationId xmlns:p14="http://schemas.microsoft.com/office/powerpoint/2010/main" val="1070586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presentatie gaat over verschillende diersoorten uit de dierentuin en hun eetgewoontes. Planteneters, vleeseters en alleseters.</a:t>
            </a:r>
            <a:r>
              <a:rPr lang="nl-NL" baseline="0" dirty="0"/>
              <a:t> Ook komt </a:t>
            </a:r>
            <a:r>
              <a:rPr lang="nl-NL" dirty="0"/>
              <a:t>verrijking</a:t>
            </a:r>
            <a:r>
              <a:rPr lang="nl-NL" baseline="0" dirty="0"/>
              <a:t> en sti</a:t>
            </a:r>
            <a:r>
              <a:rPr lang="nl-NL" dirty="0"/>
              <a:t>muleren van natuurlijk gedrag</a:t>
            </a:r>
            <a:r>
              <a:rPr lang="nl-NL" baseline="0" dirty="0"/>
              <a:t> door voedsel aan de orde. Een paar bijzondere eters uit Burgers’ Zoo worden getoond en er wordt gekeken naar het verschil in bouw en gedrag van roof en prooidieren. Deze presentatie is vrij te gebruiken. Bij deze presentatie is een handleiding te krijgen waar voor iedere dia de achterliggende informatie is uitgeschreven. Deze handleiding kunt u opvragen door te mailen naar: educatie@burgerszoo.nl </a:t>
            </a:r>
            <a:endParaRPr lang="nl-NL" dirty="0"/>
          </a:p>
        </p:txBody>
      </p:sp>
      <p:sp>
        <p:nvSpPr>
          <p:cNvPr id="4" name="Tijdelijke aanduiding voor dianummer 3"/>
          <p:cNvSpPr>
            <a:spLocks noGrp="1"/>
          </p:cNvSpPr>
          <p:nvPr>
            <p:ph type="sldNum" sz="quarter" idx="5"/>
          </p:nvPr>
        </p:nvSpPr>
        <p:spPr/>
        <p:txBody>
          <a:bodyPr/>
          <a:lstStyle/>
          <a:p>
            <a:fld id="{8A9F61BD-6536-4C04-B5E2-4D2C34212011}" type="slidenum">
              <a:rPr lang="nl-NL" smtClean="0"/>
              <a:t>1</a:t>
            </a:fld>
            <a:endParaRPr lang="nl-NL"/>
          </a:p>
        </p:txBody>
      </p:sp>
    </p:spTree>
    <p:extLst>
      <p:ext uri="{BB962C8B-B14F-4D97-AF65-F5344CB8AC3E}">
        <p14:creationId xmlns:p14="http://schemas.microsoft.com/office/powerpoint/2010/main" val="1565551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Natuurlijk</a:t>
            </a:r>
            <a:r>
              <a:rPr lang="nl-NL" baseline="0" dirty="0"/>
              <a:t> gedrag stimuleren in de dierentuin. Links: Leeuwen, midden: Sri Lanka panter, vlees opgehangen, rechts: Kleine stukjes vlees verstopt achter luikjes met tijdsslot in verblijf Sri Lanka panter.</a:t>
            </a:r>
            <a:endParaRPr lang="nl-NL" dirty="0"/>
          </a:p>
        </p:txBody>
      </p:sp>
      <p:sp>
        <p:nvSpPr>
          <p:cNvPr id="4" name="Tijdelijke aanduiding voor dianummer 3"/>
          <p:cNvSpPr>
            <a:spLocks noGrp="1"/>
          </p:cNvSpPr>
          <p:nvPr>
            <p:ph type="sldNum" sz="quarter" idx="10"/>
          </p:nvPr>
        </p:nvSpPr>
        <p:spPr/>
        <p:txBody>
          <a:bodyPr/>
          <a:lstStyle/>
          <a:p>
            <a:fld id="{CA523A57-A1BC-45F8-91F0-96887AB6A43A}" type="slidenum">
              <a:rPr lang="nl-NL" smtClean="0"/>
              <a:t>10</a:t>
            </a:fld>
            <a:endParaRPr lang="nl-NL"/>
          </a:p>
        </p:txBody>
      </p:sp>
    </p:spTree>
    <p:extLst>
      <p:ext uri="{BB962C8B-B14F-4D97-AF65-F5344CB8AC3E}">
        <p14:creationId xmlns:p14="http://schemas.microsoft.com/office/powerpoint/2010/main" val="530227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dirty="0">
              <a:latin typeface="Calibri" charset="0"/>
            </a:endParaRPr>
          </a:p>
        </p:txBody>
      </p:sp>
      <p:sp>
        <p:nvSpPr>
          <p:cNvPr id="10244"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A265CDB-30F2-2A42-8C79-72DFBD06DBCE}" type="slidenum">
              <a:rPr lang="nl-NL"/>
              <a:pPr/>
              <a:t>11</a:t>
            </a:fld>
            <a:endParaRPr lang="nl-NL"/>
          </a:p>
        </p:txBody>
      </p:sp>
    </p:spTree>
    <p:extLst>
      <p:ext uri="{BB962C8B-B14F-4D97-AF65-F5344CB8AC3E}">
        <p14:creationId xmlns:p14="http://schemas.microsoft.com/office/powerpoint/2010/main" val="4225269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gebit van een planteneter. Plooikiezen voor</a:t>
            </a:r>
            <a:r>
              <a:rPr lang="nl-NL" baseline="0" dirty="0"/>
              <a:t> het vermalen van takken en bladeren. Midden boven: schedel giraffe, rechts: Aziatische olifant.</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12</a:t>
            </a:fld>
            <a:endParaRPr lang="nl-NL"/>
          </a:p>
        </p:txBody>
      </p:sp>
    </p:spTree>
    <p:extLst>
      <p:ext uri="{BB962C8B-B14F-4D97-AF65-F5344CB8AC3E}">
        <p14:creationId xmlns:p14="http://schemas.microsoft.com/office/powerpoint/2010/main" val="1541397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Aanpassingen om</a:t>
            </a:r>
            <a:r>
              <a:rPr lang="nl-NL" baseline="0" dirty="0"/>
              <a:t> plantaardig materiaal te eten. Aziatische olifant / westelijke laagland gorilla / </a:t>
            </a:r>
            <a:r>
              <a:rPr lang="nl-NL" baseline="0" dirty="0" err="1"/>
              <a:t>muntjak</a:t>
            </a:r>
            <a:r>
              <a:rPr lang="nl-NL" baseline="0" dirty="0"/>
              <a:t> / giraffe </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13</a:t>
            </a:fld>
            <a:endParaRPr lang="nl-NL"/>
          </a:p>
        </p:txBody>
      </p:sp>
    </p:spTree>
    <p:extLst>
      <p:ext uri="{BB962C8B-B14F-4D97-AF65-F5344CB8AC3E}">
        <p14:creationId xmlns:p14="http://schemas.microsoft.com/office/powerpoint/2010/main" val="2257426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Aanpassingen in de dierentuin om natuurlijk eetgedrag te stimuleren. Verrijking en verzorging (beweging</a:t>
            </a:r>
            <a:r>
              <a:rPr lang="nl-NL" baseline="0" dirty="0"/>
              <a:t> voor oudere olifanten)</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14</a:t>
            </a:fld>
            <a:endParaRPr lang="nl-NL"/>
          </a:p>
        </p:txBody>
      </p:sp>
    </p:spTree>
    <p:extLst>
      <p:ext uri="{BB962C8B-B14F-4D97-AF65-F5344CB8AC3E}">
        <p14:creationId xmlns:p14="http://schemas.microsoft.com/office/powerpoint/2010/main" val="3808741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1"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dirty="0">
                <a:latin typeface="Calibri" charset="0"/>
              </a:rPr>
              <a:t>Gorilla’s krijgen hun groentes in grote stukken, kleinere apensoorten zoals de brillangoeren krijgen hun groente</a:t>
            </a:r>
            <a:r>
              <a:rPr lang="nl-NL" baseline="0" dirty="0">
                <a:latin typeface="Calibri" charset="0"/>
              </a:rPr>
              <a:t> in kleinere stukjes gesneden. Naast gesneden fruit en groente krijgen de dieren bij ons ook brokken. Hier zitten alle vitamine en mineralen in die ze nodig hebben.</a:t>
            </a:r>
            <a:endParaRPr lang="nl-NL" dirty="0">
              <a:latin typeface="Calibri" charset="0"/>
            </a:endParaRPr>
          </a:p>
        </p:txBody>
      </p:sp>
      <p:sp>
        <p:nvSpPr>
          <p:cNvPr id="12292"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08F5D22-5E3F-C34C-9AFF-4B0B14D362EC}" type="slidenum">
              <a:rPr lang="nl-NL"/>
              <a:pPr/>
              <a:t>15</a:t>
            </a:fld>
            <a:endParaRPr lang="nl-NL"/>
          </a:p>
        </p:txBody>
      </p:sp>
    </p:spTree>
    <p:extLst>
      <p:ext uri="{BB962C8B-B14F-4D97-AF65-F5344CB8AC3E}">
        <p14:creationId xmlns:p14="http://schemas.microsoft.com/office/powerpoint/2010/main" val="3849061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Stokstaartje, aardvarken,</a:t>
            </a:r>
            <a:r>
              <a:rPr lang="nl-NL" baseline="0" dirty="0"/>
              <a:t> doodshoofdaapjes, neusberen</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16</a:t>
            </a:fld>
            <a:endParaRPr lang="nl-NL"/>
          </a:p>
        </p:txBody>
      </p:sp>
    </p:spTree>
    <p:extLst>
      <p:ext uri="{BB962C8B-B14F-4D97-AF65-F5344CB8AC3E}">
        <p14:creationId xmlns:p14="http://schemas.microsoft.com/office/powerpoint/2010/main" val="2828488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dirty="0">
                <a:latin typeface="Calibri" charset="0"/>
              </a:rPr>
              <a:t>Aanpassingen</a:t>
            </a:r>
            <a:r>
              <a:rPr lang="nl-NL" baseline="0" dirty="0">
                <a:latin typeface="Calibri" charset="0"/>
              </a:rPr>
              <a:t> op alles eten; scherpe klauwen, lange tong, scherpe tanden maar ook kiezen om te malen… van alles wat.</a:t>
            </a:r>
            <a:endParaRPr lang="nl-NL" dirty="0">
              <a:latin typeface="Calibri" charset="0"/>
            </a:endParaRPr>
          </a:p>
        </p:txBody>
      </p:sp>
      <p:sp>
        <p:nvSpPr>
          <p:cNvPr id="10244"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A265CDB-30F2-2A42-8C79-72DFBD06DBCE}" type="slidenum">
              <a:rPr lang="nl-NL"/>
              <a:pPr/>
              <a:t>17</a:t>
            </a:fld>
            <a:endParaRPr lang="nl-NL"/>
          </a:p>
        </p:txBody>
      </p:sp>
    </p:spTree>
    <p:extLst>
      <p:ext uri="{BB962C8B-B14F-4D97-AF65-F5344CB8AC3E}">
        <p14:creationId xmlns:p14="http://schemas.microsoft.com/office/powerpoint/2010/main" val="1499670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9"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dirty="0">
                <a:latin typeface="Calibri" charset="0"/>
              </a:rPr>
              <a:t>Verrijking</a:t>
            </a:r>
            <a:r>
              <a:rPr lang="nl-NL" baseline="0" dirty="0">
                <a:latin typeface="Calibri" charset="0"/>
              </a:rPr>
              <a:t> en aanbieding eten alleseters. </a:t>
            </a:r>
            <a:r>
              <a:rPr lang="nl-NL" baseline="0" dirty="0" err="1">
                <a:latin typeface="Calibri" charset="0"/>
              </a:rPr>
              <a:t>Moriowormen</a:t>
            </a:r>
            <a:r>
              <a:rPr lang="nl-NL" baseline="0" dirty="0">
                <a:latin typeface="Calibri" charset="0"/>
              </a:rPr>
              <a:t>, vruchten uit de bush, eieren, eten verstoppen. Maleise beer krijgt ook honing uitgesmeerd over de takken in het verblijf. Foto: links: rode neusberen / midden: stokstaartjes / rechts Maleise beer, met helemaal rechts een jackfruit, vrucht uit de Bush.</a:t>
            </a:r>
            <a:endParaRPr lang="nl-NL" dirty="0">
              <a:latin typeface="Calibri" charset="0"/>
            </a:endParaRPr>
          </a:p>
        </p:txBody>
      </p:sp>
      <p:sp>
        <p:nvSpPr>
          <p:cNvPr id="14340"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429D788-E9A5-C848-9776-4FC7ACEA0145}" type="slidenum">
              <a:rPr lang="nl-NL"/>
              <a:pPr/>
              <a:t>18</a:t>
            </a:fld>
            <a:endParaRPr lang="nl-NL"/>
          </a:p>
        </p:txBody>
      </p:sp>
    </p:spTree>
    <p:extLst>
      <p:ext uri="{BB962C8B-B14F-4D97-AF65-F5344CB8AC3E}">
        <p14:creationId xmlns:p14="http://schemas.microsoft.com/office/powerpoint/2010/main" val="1747288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Dit is een aardvarken, een aardvarken is een Afrikaans dier dat van alles eet</a:t>
            </a:r>
            <a:r>
              <a:rPr lang="nl-NL" sz="1200" b="0" i="0" kern="1200" baseline="0" dirty="0">
                <a:solidFill>
                  <a:schemeClr val="tx1"/>
                </a:solidFill>
                <a:effectLst/>
                <a:latin typeface="+mn-lt"/>
                <a:ea typeface="+mn-ea"/>
                <a:cs typeface="+mn-cs"/>
              </a:rPr>
              <a:t> maar bovenal van termieten houdt. (foto rechts termieten heuvel met cheeta ernaast) Aardvarkens zijn de laatst levende soort van de </a:t>
            </a:r>
            <a:r>
              <a:rPr lang="nl-NL" sz="1200" b="0" i="0" kern="1200" baseline="0" dirty="0" err="1">
                <a:solidFill>
                  <a:schemeClr val="tx1"/>
                </a:solidFill>
                <a:effectLst/>
                <a:latin typeface="+mn-lt"/>
                <a:ea typeface="+mn-ea"/>
                <a:cs typeface="+mn-cs"/>
              </a:rPr>
              <a:t>buistandigen</a:t>
            </a:r>
            <a:r>
              <a:rPr lang="nl-NL" sz="1200" b="0" i="0" kern="1200" baseline="0" dirty="0">
                <a:solidFill>
                  <a:schemeClr val="tx1"/>
                </a:solidFill>
                <a:effectLst/>
                <a:latin typeface="+mn-lt"/>
                <a:ea typeface="+mn-ea"/>
                <a:cs typeface="+mn-cs"/>
              </a:rPr>
              <a:t>. Scherpe klauwen helpen hem graven en openbreken van nesten, met zijn lange tong kan hij de termieten opslobberen. Natuurlijke vijand: o.a. cheeta</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19</a:t>
            </a:fld>
            <a:endParaRPr lang="nl-NL"/>
          </a:p>
        </p:txBody>
      </p:sp>
    </p:spTree>
    <p:extLst>
      <p:ext uri="{BB962C8B-B14F-4D97-AF65-F5344CB8AC3E}">
        <p14:creationId xmlns:p14="http://schemas.microsoft.com/office/powerpoint/2010/main" val="40580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Burgers’ Zoo is een dierentuin in Arnhem,</a:t>
            </a:r>
            <a:r>
              <a:rPr lang="nl-NL" baseline="0" dirty="0"/>
              <a:t> die de </a:t>
            </a:r>
            <a:r>
              <a:rPr lang="nl-NL" dirty="0"/>
              <a:t>dieren zo natuurlijk mogelijk wil laten zien. Er vinden geen voederpresentaties plaats of diershows. Verzorgers komen zo min mogelijk met de dieren in aanraking.</a:t>
            </a:r>
            <a:r>
              <a:rPr lang="nl-NL" baseline="0" dirty="0"/>
              <a:t> Sommige dieren, zoals </a:t>
            </a:r>
            <a:r>
              <a:rPr lang="nl-NL" dirty="0"/>
              <a:t>onze pinguïns,</a:t>
            </a:r>
            <a:r>
              <a:rPr lang="nl-NL" baseline="0" dirty="0"/>
              <a:t> zijn </a:t>
            </a:r>
            <a:r>
              <a:rPr lang="nl-NL" dirty="0"/>
              <a:t>daarin een uitzondering, later zullen</a:t>
            </a:r>
            <a:r>
              <a:rPr lang="nl-NL" baseline="0" dirty="0"/>
              <a:t> in deze presentatie </a:t>
            </a:r>
            <a:r>
              <a:rPr lang="nl-NL" dirty="0"/>
              <a:t>laten we zien waarom dit zo is.  Burgers’ Zoo onderscheidt zich van andere dierenparken door zijn </a:t>
            </a:r>
            <a:r>
              <a:rPr lang="nl-NL" dirty="0" err="1"/>
              <a:t>Ecodisplays</a:t>
            </a:r>
            <a:r>
              <a:rPr lang="nl-NL" dirty="0"/>
              <a:t>, gebieden waar grootschalige natuurlijke leefomgevingen zijn nagebouwd waar de bezoeker kan ervaren hoe de natuurlijke leefomgevingen van dier en plant in een bepaald gebied zijn. Bekend uit Burgers’ Zoo zijn de Bush, een groot overdekt tropisch regenwoud, de Ocean, een Atlantische oceaan waar de bezoeker door middel van een droge duik door de verschillende lagen van de oceaan gaat en oog in oog staat met mooie vissen en haaien, de </a:t>
            </a:r>
            <a:r>
              <a:rPr lang="nl-NL" dirty="0" err="1"/>
              <a:t>Desert</a:t>
            </a:r>
            <a:r>
              <a:rPr lang="nl-NL" dirty="0"/>
              <a:t>, een Mexicaans- Amerikaanse woestijn en de onlangs geopende Mangrove, gebaseerd op een groot natuurgebied in Belize, Midden-Amerika, dat wij al ongeveer 30 jaar beheren. De verschillende gebieden uit de dierentuin vind je terug in de kleuren van ons logo. Park-Safari-</a:t>
            </a:r>
            <a:r>
              <a:rPr lang="nl-NL" dirty="0" err="1"/>
              <a:t>Desert</a:t>
            </a:r>
            <a:r>
              <a:rPr lang="nl-NL" dirty="0"/>
              <a:t>-Mangrove-</a:t>
            </a:r>
            <a:r>
              <a:rPr lang="nl-NL" dirty="0" err="1"/>
              <a:t>Rimba</a:t>
            </a:r>
            <a:r>
              <a:rPr lang="nl-NL" dirty="0"/>
              <a:t>-Bush-Ocean.</a:t>
            </a:r>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2</a:t>
            </a:fld>
            <a:endParaRPr lang="nl-NL"/>
          </a:p>
        </p:txBody>
      </p:sp>
    </p:spTree>
    <p:extLst>
      <p:ext uri="{BB962C8B-B14F-4D97-AF65-F5344CB8AC3E}">
        <p14:creationId xmlns:p14="http://schemas.microsoft.com/office/powerpoint/2010/main" val="2655637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Zeekoeien eten in de natuur zeegras,</a:t>
            </a:r>
            <a:r>
              <a:rPr lang="nl-NL" baseline="0" dirty="0"/>
              <a:t> dit groeit in de lagunes in ondiepe delen van de zee. Zeegras hebben we niet in de dierentuin, hier eten ze o.a. andijvie.</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20</a:t>
            </a:fld>
            <a:endParaRPr lang="nl-NL"/>
          </a:p>
        </p:txBody>
      </p:sp>
    </p:spTree>
    <p:extLst>
      <p:ext uri="{BB962C8B-B14F-4D97-AF65-F5344CB8AC3E}">
        <p14:creationId xmlns:p14="http://schemas.microsoft.com/office/powerpoint/2010/main" val="3311342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Zwartpunt</a:t>
            </a:r>
            <a:r>
              <a:rPr lang="nl-NL" baseline="0" dirty="0"/>
              <a:t> </a:t>
            </a:r>
            <a:r>
              <a:rPr lang="nl-NL" baseline="0" dirty="0" err="1"/>
              <a:t>rifhaai</a:t>
            </a:r>
            <a:r>
              <a:rPr lang="nl-NL" baseline="0" dirty="0"/>
              <a:t> / zwartvoet pinguïn</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21</a:t>
            </a:fld>
            <a:endParaRPr lang="nl-NL"/>
          </a:p>
        </p:txBody>
      </p:sp>
    </p:spTree>
    <p:extLst>
      <p:ext uri="{BB962C8B-B14F-4D97-AF65-F5344CB8AC3E}">
        <p14:creationId xmlns:p14="http://schemas.microsoft.com/office/powerpoint/2010/main" val="1952572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Vis is glibberig, aanpassingen om</a:t>
            </a:r>
            <a:r>
              <a:rPr lang="nl-NL" baseline="0" dirty="0"/>
              <a:t> vis te kunnen vangen en eten.</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22</a:t>
            </a:fld>
            <a:endParaRPr lang="nl-NL"/>
          </a:p>
        </p:txBody>
      </p:sp>
    </p:spTree>
    <p:extLst>
      <p:ext uri="{BB962C8B-B14F-4D97-AF65-F5344CB8AC3E}">
        <p14:creationId xmlns:p14="http://schemas.microsoft.com/office/powerpoint/2010/main" val="1037040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Haaien,</a:t>
            </a:r>
            <a:r>
              <a:rPr lang="nl-NL" baseline="0" dirty="0"/>
              <a:t> roggen en pinguïns krijgen via met de hand gevoerd. Wij voeren dode vis, gooi je dat in het verblijf dan blijft een deel mogelijk liggen en wordt het verblijf snel vies. Om de individuele dieren goed in de gaten te kunnen houden en te zien of ieder dier genoeg eet voeren wij deze dieren met de hand. Vitamines en mineralen kunnen doormiddel van een pilletje worden toegevoegd aan de vis. </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23</a:t>
            </a:fld>
            <a:endParaRPr lang="nl-NL"/>
          </a:p>
        </p:txBody>
      </p:sp>
    </p:spTree>
    <p:extLst>
      <p:ext uri="{BB962C8B-B14F-4D97-AF65-F5344CB8AC3E}">
        <p14:creationId xmlns:p14="http://schemas.microsoft.com/office/powerpoint/2010/main" val="199499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3"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dirty="0">
                <a:latin typeface="Calibri" charset="0"/>
              </a:rPr>
              <a:t>Roofdieren jagen op andere dieren, zij</a:t>
            </a:r>
            <a:r>
              <a:rPr lang="nl-NL" baseline="0" dirty="0">
                <a:latin typeface="Calibri" charset="0"/>
              </a:rPr>
              <a:t> moeten snel slim en sterk zijn. Prooidieren moeten oppassen dat ze niet op het bord van een roofdier belanden en moeten daarom alert zijn en over aanpassingen beschikken om hun jagers te slim af te zijn.</a:t>
            </a:r>
            <a:endParaRPr lang="nl-NL" dirty="0">
              <a:latin typeface="Calibri" charset="0"/>
            </a:endParaRPr>
          </a:p>
        </p:txBody>
      </p:sp>
      <p:sp>
        <p:nvSpPr>
          <p:cNvPr id="20484"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2E3FAA8E-A35A-BB44-816E-38E37593493F}" type="slidenum">
              <a:rPr lang="nl-NL"/>
              <a:pPr/>
              <a:t>24</a:t>
            </a:fld>
            <a:endParaRPr lang="nl-NL"/>
          </a:p>
        </p:txBody>
      </p:sp>
    </p:spTree>
    <p:extLst>
      <p:ext uri="{BB962C8B-B14F-4D97-AF65-F5344CB8AC3E}">
        <p14:creationId xmlns:p14="http://schemas.microsoft.com/office/powerpoint/2010/main" val="1221439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Aangepast op het jagen. Zoogdieren: Ogen voor op de kop, vleeseters eten veel in één keer, kunnen daarna even zonder voedsel. Goede ogen, (katachtige kunnen ook in het donker goed zien) Ook zeeroofdieren hebben aanpassingen om goed te kunnen jagen zoals goed reukvermogen en gebouwd op kracht en snelheid.</a:t>
            </a:r>
            <a:endParaRPr lang="nl-NL" dirty="0"/>
          </a:p>
        </p:txBody>
      </p:sp>
      <p:sp>
        <p:nvSpPr>
          <p:cNvPr id="4" name="Tijdelijke aanduiding voor dianummer 3"/>
          <p:cNvSpPr>
            <a:spLocks noGrp="1"/>
          </p:cNvSpPr>
          <p:nvPr>
            <p:ph type="sldNum" sz="quarter" idx="10"/>
          </p:nvPr>
        </p:nvSpPr>
        <p:spPr/>
        <p:txBody>
          <a:bodyPr/>
          <a:lstStyle/>
          <a:p>
            <a:fld id="{98BA95C0-0CE9-46C5-A27D-31A5265094EE}" type="slidenum">
              <a:rPr lang="nl-NL" smtClean="0"/>
              <a:t>25</a:t>
            </a:fld>
            <a:endParaRPr lang="nl-NL"/>
          </a:p>
        </p:txBody>
      </p:sp>
    </p:spTree>
    <p:extLst>
      <p:ext uri="{BB962C8B-B14F-4D97-AF65-F5344CB8AC3E}">
        <p14:creationId xmlns:p14="http://schemas.microsoft.com/office/powerpoint/2010/main" val="316532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Verschillende</a:t>
            </a:r>
            <a:r>
              <a:rPr lang="nl-NL" baseline="0" dirty="0"/>
              <a:t> j</a:t>
            </a:r>
            <a:r>
              <a:rPr lang="nl-NL" dirty="0"/>
              <a:t>achttechnieken:</a:t>
            </a:r>
            <a:r>
              <a:rPr lang="nl-NL" baseline="0" dirty="0"/>
              <a:t> cheeta, leeuw, panter</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26</a:t>
            </a:fld>
            <a:endParaRPr lang="nl-NL"/>
          </a:p>
        </p:txBody>
      </p:sp>
    </p:spTree>
    <p:extLst>
      <p:ext uri="{BB962C8B-B14F-4D97-AF65-F5344CB8AC3E}">
        <p14:creationId xmlns:p14="http://schemas.microsoft.com/office/powerpoint/2010/main" val="2521803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1"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dirty="0">
                <a:latin typeface="Calibri" charset="0"/>
              </a:rPr>
              <a:t>Aanpassingen van</a:t>
            </a:r>
            <a:r>
              <a:rPr lang="nl-NL" baseline="0" dirty="0">
                <a:latin typeface="Calibri" charset="0"/>
              </a:rPr>
              <a:t> prooidieren</a:t>
            </a:r>
            <a:endParaRPr lang="nl-NL" dirty="0">
              <a:latin typeface="Calibri" charset="0"/>
            </a:endParaRPr>
          </a:p>
        </p:txBody>
      </p:sp>
      <p:sp>
        <p:nvSpPr>
          <p:cNvPr id="22532"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A891137-43DD-2B4B-8BE5-65ECEA5217BB}" type="slidenum">
              <a:rPr lang="nl-NL"/>
              <a:pPr/>
              <a:t>27</a:t>
            </a:fld>
            <a:endParaRPr lang="nl-NL"/>
          </a:p>
        </p:txBody>
      </p:sp>
    </p:spTree>
    <p:extLst>
      <p:ext uri="{BB962C8B-B14F-4D97-AF65-F5344CB8AC3E}">
        <p14:creationId xmlns:p14="http://schemas.microsoft.com/office/powerpoint/2010/main" val="3996067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1"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dirty="0">
                <a:latin typeface="Calibri" charset="0"/>
              </a:rPr>
              <a:t>Verdedigingsstrategieën: een schild als bescherming, geur, camouflage</a:t>
            </a:r>
            <a:r>
              <a:rPr lang="nl-NL" baseline="0" dirty="0">
                <a:latin typeface="Calibri" charset="0"/>
              </a:rPr>
              <a:t>, je groter kunnen maken/ stekels opzetten. (ook mooi voorbeeld: Nep oog bij bijvoorbeeld vlinders)</a:t>
            </a:r>
            <a:endParaRPr lang="nl-NL" dirty="0">
              <a:latin typeface="Calibri" charset="0"/>
            </a:endParaRPr>
          </a:p>
        </p:txBody>
      </p:sp>
      <p:sp>
        <p:nvSpPr>
          <p:cNvPr id="22532"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A891137-43DD-2B4B-8BE5-65ECEA5217BB}" type="slidenum">
              <a:rPr lang="nl-NL"/>
              <a:pPr/>
              <a:t>28</a:t>
            </a:fld>
            <a:endParaRPr lang="nl-NL"/>
          </a:p>
        </p:txBody>
      </p:sp>
    </p:spTree>
    <p:extLst>
      <p:ext uri="{BB962C8B-B14F-4D97-AF65-F5344CB8AC3E}">
        <p14:creationId xmlns:p14="http://schemas.microsoft.com/office/powerpoint/2010/main" val="496740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Tot</a:t>
            </a:r>
            <a:r>
              <a:rPr lang="nl-NL" baseline="0" dirty="0"/>
              <a:t> ziens in Burgers’ Zoo!  (lekkere hapjes) Voor meer informatie over schoolreisjes en andere bezoeken kijk op onze website: www.burgerszoo.nl</a:t>
            </a:r>
          </a:p>
          <a:p>
            <a:r>
              <a:rPr lang="nl-NL" baseline="0" dirty="0"/>
              <a:t>Opzoek naar themamateriaal of aangepaste lessen voor het basisonderwijs? Mail naar educatie@burgerszoo.nl We kijken graag wat we voor u kunnen betekenen.</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29</a:t>
            </a:fld>
            <a:endParaRPr lang="nl-NL"/>
          </a:p>
        </p:txBody>
      </p:sp>
    </p:spTree>
    <p:extLst>
      <p:ext uri="{BB962C8B-B14F-4D97-AF65-F5344CB8AC3E}">
        <p14:creationId xmlns:p14="http://schemas.microsoft.com/office/powerpoint/2010/main" val="121282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Centraal in de dierentuin ligt het voedingscentrum met daarin de centrale</a:t>
            </a:r>
            <a:r>
              <a:rPr lang="nl-NL" baseline="0" dirty="0"/>
              <a:t> voedingskeuken</a:t>
            </a:r>
            <a:r>
              <a:rPr lang="nl-NL" dirty="0"/>
              <a:t>. Van</a:t>
            </a:r>
            <a:r>
              <a:rPr lang="nl-NL" baseline="0" dirty="0"/>
              <a:t> hieruit wordt het voedsel voor de dieren over de verschillende afdelingen verspreid. (links boven; opslag droogvoer, linksonder; hooi opslag, rechts; afgifteluik keuken.)</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3</a:t>
            </a:fld>
            <a:endParaRPr lang="nl-NL"/>
          </a:p>
        </p:txBody>
      </p:sp>
    </p:spTree>
    <p:extLst>
      <p:ext uri="{BB962C8B-B14F-4D97-AF65-F5344CB8AC3E}">
        <p14:creationId xmlns:p14="http://schemas.microsoft.com/office/powerpoint/2010/main" val="3931908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4</a:t>
            </a:fld>
            <a:endParaRPr lang="nl-NL"/>
          </a:p>
        </p:txBody>
      </p:sp>
    </p:spTree>
    <p:extLst>
      <p:ext uri="{BB962C8B-B14F-4D97-AF65-F5344CB8AC3E}">
        <p14:creationId xmlns:p14="http://schemas.microsoft.com/office/powerpoint/2010/main" val="4237626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5</a:t>
            </a:fld>
            <a:endParaRPr lang="nl-NL"/>
          </a:p>
        </p:txBody>
      </p:sp>
    </p:spTree>
    <p:extLst>
      <p:ext uri="{BB962C8B-B14F-4D97-AF65-F5344CB8AC3E}">
        <p14:creationId xmlns:p14="http://schemas.microsoft.com/office/powerpoint/2010/main" val="172791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Foto’s: </a:t>
            </a:r>
            <a:r>
              <a:rPr lang="nl-NL" dirty="0" err="1"/>
              <a:t>Sumatraanse</a:t>
            </a:r>
            <a:r>
              <a:rPr lang="nl-NL" baseline="0" dirty="0"/>
              <a:t> tijger, Westelijke laagland gorilla, </a:t>
            </a:r>
            <a:r>
              <a:rPr lang="nl-NL" baseline="0" dirty="0" err="1"/>
              <a:t>rothschildgiraffe</a:t>
            </a:r>
            <a:r>
              <a:rPr lang="nl-NL" baseline="0" dirty="0"/>
              <a:t>, Maleise beer.</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6</a:t>
            </a:fld>
            <a:endParaRPr lang="nl-NL"/>
          </a:p>
        </p:txBody>
      </p:sp>
    </p:spTree>
    <p:extLst>
      <p:ext uri="{BB962C8B-B14F-4D97-AF65-F5344CB8AC3E}">
        <p14:creationId xmlns:p14="http://schemas.microsoft.com/office/powerpoint/2010/main" val="2889990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dirty="0">
                <a:latin typeface="Calibri" charset="0"/>
              </a:rPr>
              <a:t>Hoe vangt een vleeseter zijn maaltje</a:t>
            </a:r>
            <a:r>
              <a:rPr lang="nl-NL" baseline="0" dirty="0">
                <a:latin typeface="Calibri" charset="0"/>
              </a:rPr>
              <a:t> in het wild? Hoe zorg je ervoor dat dit natuurlijke gedrag ook in de dierentuin getoond kan worden, zonder dat je prooidieren laat lijden of de bezoekers afschrikt? Leeuw/ Panter/ Tijger</a:t>
            </a:r>
            <a:endParaRPr lang="nl-NL" dirty="0">
              <a:latin typeface="Calibri" charset="0"/>
            </a:endParaRPr>
          </a:p>
        </p:txBody>
      </p:sp>
      <p:sp>
        <p:nvSpPr>
          <p:cNvPr id="10244"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0A265CDB-30F2-2A42-8C79-72DFBD06DBCE}" type="slidenum">
              <a:rPr lang="nl-NL"/>
              <a:pPr/>
              <a:t>7</a:t>
            </a:fld>
            <a:endParaRPr lang="nl-NL"/>
          </a:p>
        </p:txBody>
      </p:sp>
    </p:spTree>
    <p:extLst>
      <p:ext uri="{BB962C8B-B14F-4D97-AF65-F5344CB8AC3E}">
        <p14:creationId xmlns:p14="http://schemas.microsoft.com/office/powerpoint/2010/main" val="1407465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gebit van een vleeseter.</a:t>
            </a:r>
            <a:r>
              <a:rPr lang="nl-NL" baseline="0" dirty="0"/>
              <a:t> Op de foto’s 4 van de grotere katachtigen uit Burgers’ Zoo: </a:t>
            </a:r>
            <a:r>
              <a:rPr lang="nl-NL" baseline="0" dirty="0" err="1"/>
              <a:t>Sumatraanse</a:t>
            </a:r>
            <a:r>
              <a:rPr lang="nl-NL" baseline="0" dirty="0"/>
              <a:t> tijger/ cheeta (volwassen &amp; na de klik een jong dier) / Sri Lanka panter / leeuw. Bij de klik verschijnt het dier met de bek open zodat het gebit te zien is.</a:t>
            </a:r>
            <a:endParaRPr lang="nl-NL" dirty="0"/>
          </a:p>
        </p:txBody>
      </p:sp>
      <p:sp>
        <p:nvSpPr>
          <p:cNvPr id="4" name="Tijdelijke aanduiding voor dianummer 3"/>
          <p:cNvSpPr>
            <a:spLocks noGrp="1"/>
          </p:cNvSpPr>
          <p:nvPr>
            <p:ph type="sldNum" sz="quarter" idx="5"/>
          </p:nvPr>
        </p:nvSpPr>
        <p:spPr/>
        <p:txBody>
          <a:bodyPr/>
          <a:lstStyle/>
          <a:p>
            <a:fld id="{8A9F61BD-6536-4C04-B5E2-4D2C34212011}" type="slidenum">
              <a:rPr lang="nl-NL" smtClean="0"/>
              <a:t>8</a:t>
            </a:fld>
            <a:endParaRPr lang="nl-NL"/>
          </a:p>
        </p:txBody>
      </p:sp>
    </p:spTree>
    <p:extLst>
      <p:ext uri="{BB962C8B-B14F-4D97-AF65-F5344CB8AC3E}">
        <p14:creationId xmlns:p14="http://schemas.microsoft.com/office/powerpoint/2010/main" val="474686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Aanpassingen aan het eten</a:t>
            </a:r>
            <a:r>
              <a:rPr lang="nl-NL" baseline="0" dirty="0"/>
              <a:t> van vlees. Knipkiezen van een vleeseter.</a:t>
            </a:r>
            <a:endParaRPr lang="nl-NL" dirty="0"/>
          </a:p>
        </p:txBody>
      </p:sp>
      <p:sp>
        <p:nvSpPr>
          <p:cNvPr id="4" name="Tijdelijke aanduiding voor dianummer 3"/>
          <p:cNvSpPr>
            <a:spLocks noGrp="1"/>
          </p:cNvSpPr>
          <p:nvPr>
            <p:ph type="sldNum" sz="quarter" idx="10"/>
          </p:nvPr>
        </p:nvSpPr>
        <p:spPr/>
        <p:txBody>
          <a:bodyPr/>
          <a:lstStyle/>
          <a:p>
            <a:fld id="{8A9F61BD-6536-4C04-B5E2-4D2C34212011}" type="slidenum">
              <a:rPr lang="nl-NL" smtClean="0"/>
              <a:t>9</a:t>
            </a:fld>
            <a:endParaRPr lang="nl-NL"/>
          </a:p>
        </p:txBody>
      </p:sp>
    </p:spTree>
    <p:extLst>
      <p:ext uri="{BB962C8B-B14F-4D97-AF65-F5344CB8AC3E}">
        <p14:creationId xmlns:p14="http://schemas.microsoft.com/office/powerpoint/2010/main" val="138559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algemeen gebruik</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238650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gebruik</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197252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Engels</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459873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839200" y="274639"/>
            <a:ext cx="2743200" cy="5851525"/>
          </a:xfrm>
        </p:spPr>
        <p:txBody>
          <a:bodyPr vert="eaVert"/>
          <a:lstStyle/>
          <a:p>
            <a:r>
              <a:rPr lang="nl-NL" dirty="0"/>
              <a:t>Sheets algemeen Engels</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6513671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algemeen Duits</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300414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Duits</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5071921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algemeen Duits</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5174768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Duits</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8239811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algemeen Duits</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1984976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Duits</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632068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032446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algemeen Duits</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52140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839200" y="274639"/>
            <a:ext cx="2743200" cy="5851525"/>
          </a:xfrm>
        </p:spPr>
        <p:txBody>
          <a:bodyPr vert="eaVert"/>
          <a:lstStyle/>
          <a:p>
            <a:r>
              <a:rPr lang="nl-NL" dirty="0"/>
              <a:t>Sheets algemeen gebruik</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851009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algemeen Duits</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0090102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Duits</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3498638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839200" y="274639"/>
            <a:ext cx="2743200" cy="5851525"/>
          </a:xfrm>
        </p:spPr>
        <p:txBody>
          <a:bodyPr vert="eaVert"/>
          <a:lstStyle/>
          <a:p>
            <a:r>
              <a:rPr lang="nl-NL" dirty="0"/>
              <a:t>Sheets algemeen Duits</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346597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Safari</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612935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Safari</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501843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Safari</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850845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Safari</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582208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Safari</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104728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Safari</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82991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Safari</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712845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89138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gebruik</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17449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Safari</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176929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Safari</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881130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a:t>
            </a:r>
            <a:r>
              <a:rPr lang="nl-NL" dirty="0" err="1"/>
              <a:t>Desert</a:t>
            </a:r>
            <a:endParaRPr lang="nl-NL" dirty="0"/>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2462454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a:t>
            </a:r>
            <a:r>
              <a:rPr lang="nl-NL" dirty="0" err="1"/>
              <a:t>Desert</a:t>
            </a:r>
            <a:endParaRPr lang="nl-NL" dirty="0"/>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549085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Desert</a:t>
            </a:r>
            <a:endParaRPr lang="nl-NL" dirty="0"/>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090652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807960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7848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a:t>
            </a:r>
            <a:r>
              <a:rPr lang="nl-NL" dirty="0" err="1"/>
              <a:t>Desert</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21101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Desert</a:t>
            </a:r>
            <a:endParaRPr lang="nl-NL" dirty="0"/>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547764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899085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algemeen gebruik</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262498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a:t>
            </a:r>
            <a:r>
              <a:rPr lang="nl-NL" dirty="0" err="1"/>
              <a:t>Desert</a:t>
            </a:r>
            <a:endParaRPr lang="nl-NL" dirty="0"/>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76315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17759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Mangrove</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1652414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Mangrove</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Mangrove</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Mangrove</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Mangrove</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Mangrove</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Mangrove</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gebruik</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513619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Mangrove</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Mangrove</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a:t>
            </a:r>
            <a:r>
              <a:rPr lang="nl-NL" dirty="0" err="1"/>
              <a:t>Rimba</a:t>
            </a:r>
            <a:endParaRPr lang="nl-NL" dirty="0"/>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1462129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a:t>
            </a:r>
            <a:r>
              <a:rPr lang="nl-NL" dirty="0" err="1"/>
              <a:t>Rimba</a:t>
            </a:r>
            <a:endParaRPr lang="nl-NL" dirty="0"/>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Rimba</a:t>
            </a:r>
            <a:endParaRPr lang="nl-NL" dirty="0"/>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a:t>
            </a:r>
            <a:r>
              <a:rPr lang="nl-NL" dirty="0" err="1"/>
              <a:t>Rimba</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Rimba</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a:t>
            </a:r>
            <a:r>
              <a:rPr lang="nl-NL" dirty="0" err="1"/>
              <a:t>Rimba</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Rimba</a:t>
            </a:r>
            <a:endParaRPr lang="nl-NL" dirty="0"/>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algemeen gebruik</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481654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a:t>
            </a:r>
            <a:r>
              <a:rPr lang="nl-NL" dirty="0" err="1"/>
              <a:t>Rimba</a:t>
            </a:r>
            <a:endParaRPr lang="nl-NL" dirty="0"/>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a:t>
            </a:r>
            <a:r>
              <a:rPr lang="nl-NL" dirty="0" err="1"/>
              <a:t>Rimba</a:t>
            </a:r>
            <a:endParaRPr lang="nl-NL" dirty="0"/>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Bush</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4224802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Bush</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Bush</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Bush</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Bush</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Bush</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Bush</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gebruik</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3112753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Bush</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Bush</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Ocean</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18466756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Ocean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Ocean</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Ocean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Ocean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Ocean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Ocean</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1965946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Ocean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Ocean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Algemeen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Algemeen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Algemeen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Algemeen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algemeen gebruik</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803977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Algemeen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solidFill>
                  <a:srgbClr val="000000"/>
                </a:solidFill>
              </a:defRPr>
            </a:lvl1pPr>
          </a:lstStyle>
          <a:p>
            <a:r>
              <a:rPr lang="nl-NL" dirty="0"/>
              <a:t>Tussenpagina Burgers’ Park</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2635143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Park</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1528260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Park</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084774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Park</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0594606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Park</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4723905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Park</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5317849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Park</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251098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59126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Park</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841012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algemeen gebruik</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4911393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Park</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629250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algemeen Engels</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6302633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Engels</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4224218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algemeen Engels</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8386845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Engels</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106829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algemeen Engels</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28-4-2021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4373923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Engels</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28-4-2021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4919249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28-4-2021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76885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algemeen Engels</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2227777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algemeen Engels</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28-4-2021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480008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0.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1.jpeg"/><Relationship Id="rId5" Type="http://schemas.openxmlformats.org/officeDocument/2006/relationships/slideLayout" Target="../slideLayouts/slideLayout57.xml"/><Relationship Id="rId10" Type="http://schemas.openxmlformats.org/officeDocument/2006/relationships/theme" Target="../theme/theme11.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2.xml"/><Relationship Id="rId1" Type="http://schemas.openxmlformats.org/officeDocument/2006/relationships/slideLayout" Target="../slideLayouts/slideLayout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13.jpeg"/><Relationship Id="rId5" Type="http://schemas.openxmlformats.org/officeDocument/2006/relationships/slideLayout" Target="../slideLayouts/slideLayout67.xml"/><Relationship Id="rId10" Type="http://schemas.openxmlformats.org/officeDocument/2006/relationships/theme" Target="../theme/theme13.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14.jpeg"/><Relationship Id="rId5" Type="http://schemas.openxmlformats.org/officeDocument/2006/relationships/slideLayout" Target="../slideLayouts/slideLayout76.xml"/><Relationship Id="rId10" Type="http://schemas.openxmlformats.org/officeDocument/2006/relationships/theme" Target="../theme/theme14.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5.xml"/><Relationship Id="rId1" Type="http://schemas.openxmlformats.org/officeDocument/2006/relationships/slideLayout" Target="../slideLayouts/slideLayout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6.jpeg"/><Relationship Id="rId5" Type="http://schemas.openxmlformats.org/officeDocument/2006/relationships/slideLayout" Target="../slideLayouts/slideLayout86.xml"/><Relationship Id="rId10" Type="http://schemas.openxmlformats.org/officeDocument/2006/relationships/theme" Target="../theme/theme16.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7.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8.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3.jpeg"/><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5.jpeg"/><Relationship Id="rId5" Type="http://schemas.openxmlformats.org/officeDocument/2006/relationships/slideLayout" Target="../slideLayouts/slideLayout27.xml"/><Relationship Id="rId10" Type="http://schemas.openxmlformats.org/officeDocument/2006/relationships/theme" Target="../theme/theme5.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7.jpeg"/><Relationship Id="rId5" Type="http://schemas.openxmlformats.org/officeDocument/2006/relationships/slideLayout" Target="../slideLayouts/slideLayout37.xml"/><Relationship Id="rId10" Type="http://schemas.openxmlformats.org/officeDocument/2006/relationships/theme" Target="../theme/theme7.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9.jpeg"/><Relationship Id="rId5" Type="http://schemas.openxmlformats.org/officeDocument/2006/relationships/slideLayout" Target="../slideLayouts/slideLayout47.xml"/><Relationship Id="rId10" Type="http://schemas.openxmlformats.org/officeDocument/2006/relationships/theme" Target="../theme/theme9.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algemeen gebruik</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56363805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3175186943"/>
      </p:ext>
    </p:extLst>
  </p:cSld>
  <p:clrMap bg1="lt1" tx1="dk1" bg2="lt2" tx2="dk2" accent1="accent1" accent2="accent2" accent3="accent3" accent4="accent4" accent5="accent5" accent6="accent6" hlink="hlink" folHlink="folHlink"/>
  <p:sldLayoutIdLst>
    <p:sldLayoutId id="21474837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Bush</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Lst>
  <p:txStyles>
    <p:titleStyle>
      <a:lvl1pPr algn="ctr" defTabSz="914400" rtl="0" eaLnBrk="1" latinLnBrk="0" hangingPunct="1">
        <a:spcBef>
          <a:spcPct val="0"/>
        </a:spcBef>
        <a:buNone/>
        <a:defRPr sz="4400" b="0" kern="1200" baseline="0">
          <a:solidFill>
            <a:srgbClr val="1E7D3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3534858191"/>
      </p:ext>
    </p:extLst>
  </p:cSld>
  <p:clrMap bg1="lt1" tx1="dk1" bg2="lt2" tx2="dk2" accent1="accent1" accent2="accent2" accent3="accent3" accent4="accent4" accent5="accent5" accent6="accent6" hlink="hlink" folHlink="folHlink"/>
  <p:sldLayoutIdLst>
    <p:sldLayoutId id="21474837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Ocean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p:txStyles>
    <p:titleStyle>
      <a:lvl1pPr algn="ctr" defTabSz="914400" rtl="0" eaLnBrk="1" latinLnBrk="0" hangingPunct="1">
        <a:spcBef>
          <a:spcPct val="0"/>
        </a:spcBef>
        <a:buNone/>
        <a:defRPr sz="4400" b="0" kern="1200" baseline="0">
          <a:solidFill>
            <a:srgbClr val="0099CC"/>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Algemeen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Lst>
  <p:txStyles>
    <p:titleStyle>
      <a:lvl1pPr algn="ctr" defTabSz="914400" rtl="0" eaLnBrk="1" latinLnBrk="0" hangingPunct="1">
        <a:spcBef>
          <a:spcPct val="0"/>
        </a:spcBef>
        <a:buNone/>
        <a:defRPr sz="4400" b="0" kern="1200" baseline="0">
          <a:solidFill>
            <a:srgbClr val="365C88"/>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2928709741"/>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Park</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376645430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txStyles>
    <p:titleStyle>
      <a:lvl1pPr algn="ctr" defTabSz="914400" rtl="0" eaLnBrk="1" latinLnBrk="0" hangingPunct="1">
        <a:spcBef>
          <a:spcPct val="0"/>
        </a:spcBef>
        <a:buNone/>
        <a:defRPr sz="4400" b="0" kern="1200" baseline="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algemeen Engels</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311545372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algemeen Duits</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184790362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3814116393"/>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Safari</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34149607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ctr" defTabSz="914400" rtl="0" eaLnBrk="1" latinLnBrk="0" hangingPunct="1">
        <a:spcBef>
          <a:spcPct val="0"/>
        </a:spcBef>
        <a:buNone/>
        <a:defRPr sz="4400" b="0" kern="1200" baseline="0">
          <a:solidFill>
            <a:srgbClr val="FF66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2309158974"/>
      </p:ext>
    </p:extLst>
  </p:cSld>
  <p:clrMap bg1="lt1" tx1="dk1" bg2="lt2" tx2="dk2" accent1="accent1" accent2="accent2" accent3="accent3" accent4="accent4" accent5="accent5" accent6="accent6" hlink="hlink" folHlink="folHlink"/>
  <p:sldLayoutIdLst>
    <p:sldLayoutId id="21474837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a:t>
            </a:r>
            <a:r>
              <a:rPr lang="nl-NL" dirty="0" err="1"/>
              <a:t>Desert</a:t>
            </a:r>
            <a:endParaRPr lang="nl-NL" dirty="0"/>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24175923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xStyles>
    <p:titleStyle>
      <a:lvl1pPr algn="ctr" defTabSz="914400" rtl="0" eaLnBrk="1" latinLnBrk="0" hangingPunct="1">
        <a:spcBef>
          <a:spcPct val="0"/>
        </a:spcBef>
        <a:buNone/>
        <a:defRPr sz="4400" b="0" kern="1200" baseline="0">
          <a:solidFill>
            <a:srgbClr val="F9B2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2870404848"/>
      </p:ext>
    </p:extLst>
  </p:cSld>
  <p:clrMap bg1="lt1" tx1="dk1" bg2="lt2" tx2="dk2" accent1="accent1" accent2="accent2" accent3="accent3" accent4="accent4" accent5="accent5" accent6="accent6" hlink="hlink" folHlink="folHlink"/>
  <p:sldLayoutIdLst>
    <p:sldLayoutId id="21474837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Mangrove</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txStyles>
    <p:titleStyle>
      <a:lvl1pPr algn="ctr" defTabSz="914400" rtl="0" eaLnBrk="1" latinLnBrk="0" hangingPunct="1">
        <a:spcBef>
          <a:spcPct val="0"/>
        </a:spcBef>
        <a:buNone/>
        <a:defRPr sz="4400" b="0" kern="1200" baseline="0">
          <a:solidFill>
            <a:srgbClr val="7E851B"/>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28-4-2021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4050597108"/>
      </p:ext>
    </p:extLst>
  </p:cSld>
  <p:clrMap bg1="lt1" tx1="dk1" bg2="lt2" tx2="dk2" accent1="accent1" accent2="accent2" accent3="accent3" accent4="accent4" accent5="accent5" accent6="accent6" hlink="hlink" folHlink="folHlink"/>
  <p:sldLayoutIdLst>
    <p:sldLayoutId id="21474837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a:t>
            </a:r>
            <a:r>
              <a:rPr lang="nl-NL" dirty="0" err="1"/>
              <a:t>Rimba</a:t>
            </a:r>
            <a:endParaRPr lang="nl-NL" dirty="0"/>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28-4-2021</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xStyles>
    <p:titleStyle>
      <a:lvl1pPr algn="ctr" defTabSz="914400" rtl="0" eaLnBrk="1" latinLnBrk="0" hangingPunct="1">
        <a:spcBef>
          <a:spcPct val="0"/>
        </a:spcBef>
        <a:buNone/>
        <a:defRPr sz="4400" b="0" kern="1200" baseline="0">
          <a:solidFill>
            <a:srgbClr val="99CC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2.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emf"/><Relationship Id="rId7" Type="http://schemas.openxmlformats.org/officeDocument/2006/relationships/image" Target="../media/image8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emf"/></Relationships>
</file>

<file path=ppt/slides/_rels/slide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17.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jpeg"/><Relationship Id="rId9" Type="http://schemas.openxmlformats.org/officeDocument/2006/relationships/image" Target="../media/image102.jpeg"/></Relationships>
</file>

<file path=ppt/slides/_rels/slide18.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jpeg"/></Relationships>
</file>

<file path=ppt/slides/_rels/slide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2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s>
</file>

<file path=ppt/slides/_rels/slide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png"/></Relationships>
</file>

<file path=ppt/slides/_rels/slide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jpeg"/></Relationships>
</file>

<file path=ppt/slides/_rels/slide26.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2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39.jpeg"/><Relationship Id="rId4" Type="http://schemas.openxmlformats.org/officeDocument/2006/relationships/image" Target="../media/image138.jpeg"/></Relationships>
</file>

<file path=ppt/slides/_rels/slide28.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4.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2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jpeg"/><Relationship Id="rId7"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jpeg"/><Relationship Id="rId9" Type="http://schemas.openxmlformats.org/officeDocument/2006/relationships/image" Target="../media/image37.emf"/></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jpeg"/><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emf"/><Relationship Id="rId4" Type="http://schemas.openxmlformats.org/officeDocument/2006/relationships/image" Target="../media/image53.jpeg"/><Relationship Id="rId9" Type="http://schemas.openxmlformats.org/officeDocument/2006/relationships/image" Target="../media/image58.jpeg"/></Relationships>
</file>

<file path=ppt/slides/_rels/slide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png"/><Relationship Id="rId7"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relateerde afbeelding">
            <a:extLst>
              <a:ext uri="{FF2B5EF4-FFF2-40B4-BE49-F238E27FC236}">
                <a16:creationId xmlns:a16="http://schemas.microsoft.com/office/drawing/2014/main" id="{14320BE4-3CB6-4C68-9814-A0BFA0B4BC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74430"/>
            <a:ext cx="12192000" cy="564588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C7BE8CEE-17CB-4F3D-9456-EF076DBB8033}"/>
              </a:ext>
            </a:extLst>
          </p:cNvPr>
          <p:cNvSpPr txBox="1">
            <a:spLocks/>
          </p:cNvSpPr>
          <p:nvPr/>
        </p:nvSpPr>
        <p:spPr>
          <a:xfrm>
            <a:off x="226827" y="4644620"/>
            <a:ext cx="4169681"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pPr algn="l"/>
            <a:r>
              <a:rPr lang="nl-NL" dirty="0"/>
              <a:t>Voeding en Zoo</a:t>
            </a:r>
          </a:p>
        </p:txBody>
      </p:sp>
    </p:spTree>
    <p:extLst>
      <p:ext uri="{BB962C8B-B14F-4D97-AF65-F5344CB8AC3E}">
        <p14:creationId xmlns:p14="http://schemas.microsoft.com/office/powerpoint/2010/main" val="2916143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44412" y="424790"/>
            <a:ext cx="4829217" cy="4957662"/>
          </a:xfrm>
          <a:prstGeom prst="rect">
            <a:avLst/>
          </a:prstGeom>
        </p:spPr>
      </p:pic>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911316"/>
            <a:ext cx="3620092" cy="2471136"/>
          </a:xfrm>
          <a:prstGeom prst="rect">
            <a:avLst/>
          </a:prstGeom>
        </p:spPr>
      </p:pic>
      <p:pic>
        <p:nvPicPr>
          <p:cNvPr id="4" name="Afbeelding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24789"/>
            <a:ext cx="3620092" cy="2413167"/>
          </a:xfrm>
          <a:prstGeom prst="rect">
            <a:avLst/>
          </a:prstGeom>
        </p:spPr>
      </p:pic>
      <p:grpSp>
        <p:nvGrpSpPr>
          <p:cNvPr id="5" name="Group 2"/>
          <p:cNvGrpSpPr>
            <a:grpSpLocks/>
          </p:cNvGrpSpPr>
          <p:nvPr/>
        </p:nvGrpSpPr>
        <p:grpSpPr bwMode="auto">
          <a:xfrm>
            <a:off x="8704578" y="2919663"/>
            <a:ext cx="3503464" cy="2462789"/>
            <a:chOff x="8130" y="3759"/>
            <a:chExt cx="4211" cy="3776"/>
          </a:xfrm>
        </p:grpSpPr>
        <p:pic>
          <p:nvPicPr>
            <p:cNvPr id="6" name="Picture 3" descr="P1030218"/>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130" y="3759"/>
              <a:ext cx="4211" cy="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4"/>
            <p:cNvSpPr>
              <a:spLocks noChangeArrowheads="1"/>
            </p:cNvSpPr>
            <p:nvPr/>
          </p:nvSpPr>
          <p:spPr bwMode="auto">
            <a:xfrm>
              <a:off x="8692" y="6059"/>
              <a:ext cx="285" cy="270"/>
            </a:xfrm>
            <a:prstGeom prst="irregularSeal1">
              <a:avLst/>
            </a:prstGeom>
            <a:solidFill>
              <a:srgbClr val="FF0000"/>
            </a:solidFill>
            <a:ln w="9525">
              <a:solidFill>
                <a:srgbClr val="FF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a:p>
          </p:txBody>
        </p:sp>
        <p:sp>
          <p:nvSpPr>
            <p:cNvPr id="8" name="AutoShape 5"/>
            <p:cNvSpPr>
              <a:spLocks noChangeArrowheads="1"/>
            </p:cNvSpPr>
            <p:nvPr/>
          </p:nvSpPr>
          <p:spPr bwMode="auto">
            <a:xfrm>
              <a:off x="10864" y="5647"/>
              <a:ext cx="285" cy="270"/>
            </a:xfrm>
            <a:prstGeom prst="irregularSeal1">
              <a:avLst/>
            </a:prstGeom>
            <a:solidFill>
              <a:srgbClr val="FF0000"/>
            </a:solidFill>
            <a:ln w="9525">
              <a:solidFill>
                <a:srgbClr val="FF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a:p>
          </p:txBody>
        </p:sp>
      </p:grpSp>
      <p:pic>
        <p:nvPicPr>
          <p:cNvPr id="9" name="Picture 2" descr="J:\Theo Kruse\20130723-IMG_4214.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88536" y="424789"/>
            <a:ext cx="3503464" cy="242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7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1DD4781-D92B-4124-9A90-D2ECF220D9BF}"/>
              </a:ext>
            </a:extLst>
          </p:cNvPr>
          <p:cNvSpPr txBox="1">
            <a:spLocks/>
          </p:cNvSpPr>
          <p:nvPr/>
        </p:nvSpPr>
        <p:spPr>
          <a:xfrm>
            <a:off x="3466214" y="466022"/>
            <a:ext cx="5259572"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r>
              <a:rPr lang="nl-NL" dirty="0"/>
              <a:t>Planteneters</a:t>
            </a:r>
          </a:p>
        </p:txBody>
      </p:sp>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90184"/>
            <a:ext cx="2336800" cy="3505200"/>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36800" y="1598416"/>
            <a:ext cx="4053840" cy="3496968"/>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6160" y="1598416"/>
            <a:ext cx="2331005" cy="3496968"/>
          </a:xfrm>
          <a:prstGeom prst="rect">
            <a:avLst/>
          </a:prstGeom>
        </p:spPr>
      </p:pic>
      <p:pic>
        <p:nvPicPr>
          <p:cNvPr id="8" name="Afbeelding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27005" y="1598416"/>
            <a:ext cx="3764995" cy="3496968"/>
          </a:xfrm>
          <a:prstGeom prst="rect">
            <a:avLst/>
          </a:prstGeom>
        </p:spPr>
      </p:pic>
    </p:spTree>
    <p:extLst>
      <p:ext uri="{BB962C8B-B14F-4D97-AF65-F5344CB8AC3E}">
        <p14:creationId xmlns:p14="http://schemas.microsoft.com/office/powerpoint/2010/main" val="6875015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en neushoorn ZONDER TANDEN? 😱 🦏 - YouTub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426502"/>
            <a:ext cx="5720317" cy="4846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Say AAHHH!.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428480" y="426502"/>
            <a:ext cx="2763520" cy="29915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lifant kies | Oervondstchecke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428480" y="3333157"/>
            <a:ext cx="2763520" cy="19398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plica Giraffe Skull For Sale – Skulls Unlimited International, Inc."/>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20"/>
          <a:stretch/>
        </p:blipFill>
        <p:spPr bwMode="auto">
          <a:xfrm flipH="1">
            <a:off x="6359088" y="121920"/>
            <a:ext cx="2430620" cy="1932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Voeren en verzorgen niveau 2 - kopie 1 - Lesmateriaal - Wikiwijs"/>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949439" y="2149923"/>
            <a:ext cx="1554481" cy="3402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999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0085" y="412845"/>
            <a:ext cx="2470315" cy="3319903"/>
          </a:xfrm>
          <a:prstGeom prst="rect">
            <a:avLst/>
          </a:prstGeom>
        </p:spPr>
      </p:pic>
      <p:pic>
        <p:nvPicPr>
          <p:cNvPr id="2050" name="Picture 2" descr="Waarom heeft een giraf een blauwe tong? | Spirituali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47274" y="412845"/>
            <a:ext cx="2544726" cy="496960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1" y="412845"/>
            <a:ext cx="1980265" cy="2970789"/>
          </a:xfrm>
          <a:prstGeom prst="rect">
            <a:avLst/>
          </a:prstGeom>
        </p:spPr>
      </p:pic>
      <p:pic>
        <p:nvPicPr>
          <p:cNvPr id="6" name="Afbeelding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5" y="3373120"/>
            <a:ext cx="1979979" cy="2009333"/>
          </a:xfrm>
          <a:prstGeom prst="rect">
            <a:avLst/>
          </a:prstGeom>
        </p:spPr>
      </p:pic>
      <p:pic>
        <p:nvPicPr>
          <p:cNvPr id="7" name="Afbeelding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45391" y="412845"/>
            <a:ext cx="4969608" cy="4969608"/>
          </a:xfrm>
          <a:prstGeom prst="rect">
            <a:avLst/>
          </a:prstGeom>
        </p:spPr>
      </p:pic>
      <p:pic>
        <p:nvPicPr>
          <p:cNvPr id="8" name="Afbeelding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111873" y="3810000"/>
            <a:ext cx="2438527" cy="1572453"/>
          </a:xfrm>
          <a:prstGeom prst="rect">
            <a:avLst/>
          </a:prstGeom>
        </p:spPr>
      </p:pic>
    </p:spTree>
    <p:extLst>
      <p:ext uri="{BB962C8B-B14F-4D97-AF65-F5344CB8AC3E}">
        <p14:creationId xmlns:p14="http://schemas.microsoft.com/office/powerpoint/2010/main" val="341165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9202" y="3653482"/>
            <a:ext cx="2490126" cy="1854665"/>
          </a:xfrm>
          <a:prstGeom prst="rect">
            <a:avLst/>
          </a:prstGeom>
        </p:spPr>
      </p:pic>
      <p:pic>
        <p:nvPicPr>
          <p:cNvPr id="4" name="Afbeelding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3" y="3653483"/>
            <a:ext cx="2221316" cy="1852008"/>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89628"/>
            <a:ext cx="4529328" cy="3017520"/>
          </a:xfrm>
          <a:prstGeom prst="rect">
            <a:avLst/>
          </a:prstGeom>
        </p:spPr>
      </p:pic>
      <p:pic>
        <p:nvPicPr>
          <p:cNvPr id="6" name="Afbeelding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2963" y="589628"/>
            <a:ext cx="3276779" cy="4915863"/>
          </a:xfrm>
          <a:prstGeom prst="rect">
            <a:avLst/>
          </a:prstGeom>
        </p:spPr>
      </p:pic>
      <p:pic>
        <p:nvPicPr>
          <p:cNvPr id="7" name="Afbeelding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73377" y="589628"/>
            <a:ext cx="4266253" cy="2123440"/>
          </a:xfrm>
          <a:prstGeom prst="rect">
            <a:avLst/>
          </a:prstGeom>
        </p:spPr>
      </p:pic>
      <p:pic>
        <p:nvPicPr>
          <p:cNvPr id="8" name="Afbeelding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72932" y="2575857"/>
            <a:ext cx="4266698" cy="2929634"/>
          </a:xfrm>
          <a:prstGeom prst="rect">
            <a:avLst/>
          </a:prstGeom>
        </p:spPr>
      </p:pic>
    </p:spTree>
    <p:extLst>
      <p:ext uri="{BB962C8B-B14F-4D97-AF65-F5344CB8AC3E}">
        <p14:creationId xmlns:p14="http://schemas.microsoft.com/office/powerpoint/2010/main" val="2678094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H:\Avondlezing 13.11.2013\BVERZORGINGSCENTR CHRISTIAAN LUTTENBERG, 2007 (GJ).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04799"/>
            <a:ext cx="12192000" cy="5110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521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37279" y="1590182"/>
            <a:ext cx="3498197" cy="3497211"/>
          </a:xfrm>
          <a:prstGeom prst="rect">
            <a:avLst/>
          </a:prstGeom>
        </p:spPr>
      </p:pic>
      <p:sp>
        <p:nvSpPr>
          <p:cNvPr id="3" name="Titel 1">
            <a:extLst>
              <a:ext uri="{FF2B5EF4-FFF2-40B4-BE49-F238E27FC236}">
                <a16:creationId xmlns:a16="http://schemas.microsoft.com/office/drawing/2014/main" id="{71DD4781-D92B-4124-9A90-D2ECF220D9BF}"/>
              </a:ext>
            </a:extLst>
          </p:cNvPr>
          <p:cNvSpPr txBox="1">
            <a:spLocks/>
          </p:cNvSpPr>
          <p:nvPr/>
        </p:nvSpPr>
        <p:spPr>
          <a:xfrm>
            <a:off x="3466214" y="466022"/>
            <a:ext cx="5259572"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r>
              <a:rPr lang="nl-NL" dirty="0"/>
              <a:t>Alleseters</a:t>
            </a:r>
          </a:p>
        </p:txBody>
      </p:sp>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l="-125"/>
          <a:stretch/>
        </p:blipFill>
        <p:spPr>
          <a:xfrm>
            <a:off x="-1" y="1590181"/>
            <a:ext cx="3677920" cy="3497211"/>
          </a:xfrm>
          <a:prstGeom prst="rect">
            <a:avLst/>
          </a:prstGeom>
        </p:spPr>
      </p:pic>
      <p:pic>
        <p:nvPicPr>
          <p:cNvPr id="7" name="Afbeelding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50400" y="1590183"/>
            <a:ext cx="2641600" cy="3497211"/>
          </a:xfrm>
          <a:prstGeom prst="rect">
            <a:avLst/>
          </a:prstGeom>
        </p:spPr>
      </p:pic>
      <p:pic>
        <p:nvPicPr>
          <p:cNvPr id="10" name="Afbeelding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35476" y="1590181"/>
            <a:ext cx="2658764" cy="3499979"/>
          </a:xfrm>
          <a:prstGeom prst="rect">
            <a:avLst/>
          </a:prstGeom>
        </p:spPr>
      </p:pic>
    </p:spTree>
    <p:extLst>
      <p:ext uri="{BB962C8B-B14F-4D97-AF65-F5344CB8AC3E}">
        <p14:creationId xmlns:p14="http://schemas.microsoft.com/office/powerpoint/2010/main" val="903455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Voeren en verzorgen niveau 2 - kopie 1 - Lesmateriaal - Wikiwij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70305" y="389029"/>
            <a:ext cx="2386849" cy="4338256"/>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29284" y="3302001"/>
            <a:ext cx="2798636" cy="2074127"/>
          </a:xfrm>
          <a:prstGeom prst="rect">
            <a:avLst/>
          </a:prstGeom>
        </p:spPr>
      </p:pic>
      <p:pic>
        <p:nvPicPr>
          <p:cNvPr id="18" name="Afbeelding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4637" y="232147"/>
            <a:ext cx="3201149" cy="2526814"/>
          </a:xfrm>
          <a:prstGeom prst="rect">
            <a:avLst/>
          </a:prstGeom>
        </p:spPr>
      </p:pic>
      <p:pic>
        <p:nvPicPr>
          <p:cNvPr id="22" name="Afbeelding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304348"/>
            <a:ext cx="2670979" cy="2080452"/>
          </a:xfrm>
          <a:prstGeom prst="rect">
            <a:avLst/>
          </a:prstGeom>
        </p:spPr>
      </p:pic>
      <p:pic>
        <p:nvPicPr>
          <p:cNvPr id="23" name="Afbeelding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56838" y="3302001"/>
            <a:ext cx="2215602" cy="2080452"/>
          </a:xfrm>
          <a:prstGeom prst="rect">
            <a:avLst/>
          </a:prstGeom>
        </p:spPr>
      </p:pic>
      <p:pic>
        <p:nvPicPr>
          <p:cNvPr id="27" name="Afbeelding 26"/>
          <p:cNvPicPr>
            <a:picLocks noChangeAspect="1"/>
          </p:cNvPicPr>
          <p:nvPr/>
        </p:nvPicPr>
        <p:blipFill rotWithShape="1">
          <a:blip r:embed="rId8" cstate="screen">
            <a:extLst>
              <a:ext uri="{28A0092B-C50C-407E-A947-70E740481C1C}">
                <a14:useLocalDpi xmlns:a14="http://schemas.microsoft.com/office/drawing/2010/main"/>
              </a:ext>
            </a:extLst>
          </a:blip>
          <a:srcRect t="-514"/>
          <a:stretch/>
        </p:blipFill>
        <p:spPr>
          <a:xfrm>
            <a:off x="10017618" y="3302001"/>
            <a:ext cx="2197622" cy="2074127"/>
          </a:xfrm>
          <a:prstGeom prst="rect">
            <a:avLst/>
          </a:prstGeom>
        </p:spPr>
      </p:pic>
      <p:pic>
        <p:nvPicPr>
          <p:cNvPr id="5128" name="Picture 8" descr="Replica Squirrel Monkey Skull For Sale – Skulls Unlimited ..."/>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79461" y="673503"/>
            <a:ext cx="1706793" cy="1706793"/>
          </a:xfrm>
          <a:prstGeom prst="rect">
            <a:avLst/>
          </a:prstGeom>
          <a:noFill/>
          <a:extLst>
            <a:ext uri="{909E8E84-426E-40DD-AFC4-6F175D3DCCD1}">
              <a14:hiddenFill xmlns:a14="http://schemas.microsoft.com/office/drawing/2010/main">
                <a:solidFill>
                  <a:srgbClr val="FFFFFF"/>
                </a:solidFill>
              </a14:hiddenFill>
            </a:ext>
          </a:extLst>
        </p:spPr>
      </p:pic>
      <p:sp>
        <p:nvSpPr>
          <p:cNvPr id="29" name="Tekstvak 28"/>
          <p:cNvSpPr txBox="1"/>
          <p:nvPr/>
        </p:nvSpPr>
        <p:spPr>
          <a:xfrm>
            <a:off x="804637" y="2250380"/>
            <a:ext cx="2213728" cy="307777"/>
          </a:xfrm>
          <a:prstGeom prst="rect">
            <a:avLst/>
          </a:prstGeom>
          <a:noFill/>
        </p:spPr>
        <p:txBody>
          <a:bodyPr wrap="square" rtlCol="0">
            <a:spAutoFit/>
          </a:bodyPr>
          <a:lstStyle/>
          <a:p>
            <a:r>
              <a:rPr lang="nl-NL" sz="1400" dirty="0">
                <a:solidFill>
                  <a:schemeClr val="tx2"/>
                </a:solidFill>
              </a:rPr>
              <a:t>Maleise beer</a:t>
            </a:r>
          </a:p>
        </p:txBody>
      </p:sp>
      <p:sp>
        <p:nvSpPr>
          <p:cNvPr id="33" name="Tekstvak 32"/>
          <p:cNvSpPr txBox="1"/>
          <p:nvPr/>
        </p:nvSpPr>
        <p:spPr>
          <a:xfrm>
            <a:off x="9733280" y="2072519"/>
            <a:ext cx="2213728" cy="307777"/>
          </a:xfrm>
          <a:prstGeom prst="rect">
            <a:avLst/>
          </a:prstGeom>
          <a:noFill/>
        </p:spPr>
        <p:txBody>
          <a:bodyPr wrap="square" rtlCol="0">
            <a:spAutoFit/>
          </a:bodyPr>
          <a:lstStyle/>
          <a:p>
            <a:r>
              <a:rPr lang="nl-NL" sz="1400" dirty="0">
                <a:solidFill>
                  <a:schemeClr val="tx2"/>
                </a:solidFill>
              </a:rPr>
              <a:t>doodshoofdaapje</a:t>
            </a:r>
          </a:p>
        </p:txBody>
      </p:sp>
    </p:spTree>
    <p:extLst>
      <p:ext uri="{BB962C8B-B14F-4D97-AF65-F5344CB8AC3E}">
        <p14:creationId xmlns:p14="http://schemas.microsoft.com/office/powerpoint/2010/main" val="33994579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11440" y="424337"/>
            <a:ext cx="1960879" cy="4690106"/>
          </a:xfrm>
          <a:prstGeom prst="rect">
            <a:avLst/>
          </a:prstGeom>
        </p:spPr>
      </p:pic>
      <p:pic>
        <p:nvPicPr>
          <p:cNvPr id="4" name="Afbeelding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44284" y="422272"/>
            <a:ext cx="2447716" cy="4664928"/>
          </a:xfrm>
          <a:prstGeom prst="rect">
            <a:avLst/>
          </a:prstGeom>
        </p:spPr>
      </p:pic>
      <p:pic>
        <p:nvPicPr>
          <p:cNvPr id="2" name="Afbeelding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22273"/>
            <a:ext cx="3372874" cy="2371727"/>
          </a:xfrm>
          <a:prstGeom prst="rect">
            <a:avLst/>
          </a:prstGeom>
        </p:spPr>
      </p:pic>
      <p:pic>
        <p:nvPicPr>
          <p:cNvPr id="6" name="Afbeelding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98584" y="422272"/>
            <a:ext cx="4074873" cy="1599568"/>
          </a:xfrm>
          <a:prstGeom prst="rect">
            <a:avLst/>
          </a:prstGeom>
        </p:spPr>
      </p:pic>
      <p:pic>
        <p:nvPicPr>
          <p:cNvPr id="5" name="Afbeelding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2865860"/>
            <a:ext cx="3372875" cy="2248583"/>
          </a:xfrm>
          <a:prstGeom prst="rect">
            <a:avLst/>
          </a:prstGeom>
        </p:spPr>
      </p:pic>
      <p:pic>
        <p:nvPicPr>
          <p:cNvPr id="6146" name="Picture 2" descr="HET STOKSTAARTJE. Aardmannetje - PDF Free Download"/>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498583" y="2103119"/>
            <a:ext cx="4074873" cy="301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6234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90180"/>
            <a:ext cx="4817928" cy="3497211"/>
          </a:xfrm>
          <a:prstGeom prst="rect">
            <a:avLst/>
          </a:prstGeom>
        </p:spPr>
      </p:pic>
      <p:pic>
        <p:nvPicPr>
          <p:cNvPr id="4" name="Afbeelding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4873" y="1590180"/>
            <a:ext cx="2786087" cy="3510139"/>
          </a:xfrm>
          <a:prstGeom prst="rect">
            <a:avLst/>
          </a:prstGeom>
        </p:spPr>
      </p:pic>
      <p:sp>
        <p:nvSpPr>
          <p:cNvPr id="6" name="Titel 1">
            <a:extLst>
              <a:ext uri="{FF2B5EF4-FFF2-40B4-BE49-F238E27FC236}">
                <a16:creationId xmlns:a16="http://schemas.microsoft.com/office/drawing/2014/main" id="{71DD4781-D92B-4124-9A90-D2ECF220D9BF}"/>
              </a:ext>
            </a:extLst>
          </p:cNvPr>
          <p:cNvSpPr txBox="1">
            <a:spLocks/>
          </p:cNvSpPr>
          <p:nvPr/>
        </p:nvSpPr>
        <p:spPr>
          <a:xfrm>
            <a:off x="1492396" y="476182"/>
            <a:ext cx="9591040"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r>
              <a:rPr lang="nl-NL" dirty="0"/>
              <a:t>Bijzondere eters in de dierentuin</a:t>
            </a:r>
          </a:p>
        </p:txBody>
      </p:sp>
      <p:pic>
        <p:nvPicPr>
          <p:cNvPr id="7170" name="Picture 2" descr="Kleine termiet - Natuur en Wetenschap vzw 201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776455" y="1590179"/>
            <a:ext cx="4415545" cy="3510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urgers' Zoo Snapshot – Burgers Zoo – Mariew's Art"/>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3141" y="3698240"/>
            <a:ext cx="2231265"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047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48194" y="3394752"/>
            <a:ext cx="3470825" cy="2406608"/>
          </a:xfrm>
          <a:prstGeom prst="rect">
            <a:avLst/>
          </a:prstGeom>
        </p:spPr>
      </p:pic>
      <p:pic>
        <p:nvPicPr>
          <p:cNvPr id="10" name="Afbeelding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0761" y="3394752"/>
            <a:ext cx="3355333" cy="2411879"/>
          </a:xfrm>
          <a:prstGeom prst="rect">
            <a:avLst/>
          </a:prstGeom>
        </p:spPr>
      </p:pic>
      <p:pic>
        <p:nvPicPr>
          <p:cNvPr id="12" name="Afbeelding 11" descr="Afbeelding met boom, buiten, persoon, man&#10;&#10;Beschrijving is gegenereerd met zeer hoge betrouwbaarheid">
            <a:extLst>
              <a:ext uri="{FF2B5EF4-FFF2-40B4-BE49-F238E27FC236}">
                <a16:creationId xmlns:a16="http://schemas.microsoft.com/office/drawing/2014/main" id="{49E9C322-4778-45B7-B7DA-9B092E3CC0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31120" y="3400023"/>
            <a:ext cx="1960880" cy="2401338"/>
          </a:xfrm>
          <a:prstGeom prst="rect">
            <a:avLst/>
          </a:prstGeom>
        </p:spPr>
      </p:pic>
      <p:pic>
        <p:nvPicPr>
          <p:cNvPr id="1032" name="Picture 8" descr="Onthulling metershoog kunstwerk | Burgers' Zoo in Arnhem">
            <a:extLst>
              <a:ext uri="{FF2B5EF4-FFF2-40B4-BE49-F238E27FC236}">
                <a16:creationId xmlns:a16="http://schemas.microsoft.com/office/drawing/2014/main" id="{237D159C-AAC2-468C-8463-62E53167243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 y="1"/>
            <a:ext cx="5283201" cy="33133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sresultaat voor etende panter">
            <a:extLst>
              <a:ext uri="{FF2B5EF4-FFF2-40B4-BE49-F238E27FC236}">
                <a16:creationId xmlns:a16="http://schemas.microsoft.com/office/drawing/2014/main" id="{9612E2C1-4CFA-41DA-AE93-B96CFD40810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99235" y="-6835"/>
            <a:ext cx="3185965" cy="3320219"/>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86824" y="-6835"/>
            <a:ext cx="3505175" cy="3320219"/>
          </a:xfrm>
          <a:prstGeom prst="rect">
            <a:avLst/>
          </a:prstGeom>
        </p:spPr>
      </p:pic>
      <p:pic>
        <p:nvPicPr>
          <p:cNvPr id="9" name="Afbeelding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 y="3400023"/>
            <a:ext cx="3037841" cy="2411879"/>
          </a:xfrm>
          <a:prstGeom prst="rect">
            <a:avLst/>
          </a:prstGeom>
        </p:spPr>
      </p:pic>
    </p:spTree>
    <p:extLst>
      <p:ext uri="{BB962C8B-B14F-4D97-AF65-F5344CB8AC3E}">
        <p14:creationId xmlns:p14="http://schemas.microsoft.com/office/powerpoint/2010/main" val="667476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1DD4781-D92B-4124-9A90-D2ECF220D9BF}"/>
              </a:ext>
            </a:extLst>
          </p:cNvPr>
          <p:cNvSpPr txBox="1">
            <a:spLocks/>
          </p:cNvSpPr>
          <p:nvPr/>
        </p:nvSpPr>
        <p:spPr>
          <a:xfrm>
            <a:off x="1492396" y="476182"/>
            <a:ext cx="9591040"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r>
              <a:rPr lang="nl-NL" dirty="0"/>
              <a:t>Bijzondere eters in de dierentuin</a:t>
            </a:r>
          </a:p>
        </p:txBody>
      </p:sp>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84" y="1339225"/>
            <a:ext cx="3616960" cy="3875897"/>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4000" y="1341285"/>
            <a:ext cx="5478315" cy="3873838"/>
          </a:xfrm>
          <a:prstGeom prst="rect">
            <a:avLst/>
          </a:prstGeom>
        </p:spPr>
      </p:pic>
      <p:pic>
        <p:nvPicPr>
          <p:cNvPr id="9218" name="Picture 2" descr="Hoe dit land zijn beschadigde oceaan weet te herstellen | National ..."/>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728158" y="1339225"/>
            <a:ext cx="2753360" cy="387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179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1DD4781-D92B-4124-9A90-D2ECF220D9BF}"/>
              </a:ext>
            </a:extLst>
          </p:cNvPr>
          <p:cNvSpPr txBox="1">
            <a:spLocks/>
          </p:cNvSpPr>
          <p:nvPr/>
        </p:nvSpPr>
        <p:spPr>
          <a:xfrm>
            <a:off x="3505265" y="354262"/>
            <a:ext cx="5259572"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r>
              <a:rPr lang="nl-NL" dirty="0"/>
              <a:t>Viseters</a:t>
            </a:r>
          </a:p>
        </p:txBody>
      </p:sp>
      <p:pic>
        <p:nvPicPr>
          <p:cNvPr id="4" name="Picture 2" descr="http://www.hotelarnhem.nl/inc/hotels/32/packages/24/1024x768_BURGERS%20ZOO%20OCEA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29066"/>
            <a:ext cx="5850571" cy="38860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Afbeelding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0571" y="1329066"/>
            <a:ext cx="6361006" cy="3886057"/>
          </a:xfrm>
          <a:prstGeom prst="rect">
            <a:avLst/>
          </a:prstGeom>
        </p:spPr>
      </p:pic>
    </p:spTree>
    <p:extLst>
      <p:ext uri="{BB962C8B-B14F-4D97-AF65-F5344CB8AC3E}">
        <p14:creationId xmlns:p14="http://schemas.microsoft.com/office/powerpoint/2010/main" val="1113401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39161"/>
            <a:ext cx="3616960" cy="3507653"/>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16960" y="1039161"/>
            <a:ext cx="5019040" cy="3507652"/>
          </a:xfrm>
          <a:prstGeom prst="rect">
            <a:avLst/>
          </a:prstGeom>
        </p:spPr>
      </p:pic>
      <p:pic>
        <p:nvPicPr>
          <p:cNvPr id="3074" name="Picture 2" descr="Gebrilde kaaiman Schedel - Caiman crocodilus - 10×10×27 cm - Catawiki"/>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636000" y="1039160"/>
            <a:ext cx="3557155" cy="16735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eedsnuitkaaiman | Burgers' Zoo in Arnhem"/>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636000" y="2712720"/>
            <a:ext cx="3616960" cy="1843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795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5461119363_8c3b8b6a0e_z"/>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01920" y="613929"/>
            <a:ext cx="7020560" cy="452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descr="J:\Tom2\Ziezoo\ZieZoo jaar 2011\ZieZoo april 2011\voeren met de tang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13929"/>
            <a:ext cx="3393439" cy="4523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93438" y="613929"/>
            <a:ext cx="4155441" cy="4523771"/>
          </a:xfrm>
          <a:prstGeom prst="rect">
            <a:avLst/>
          </a:prstGeom>
        </p:spPr>
      </p:pic>
      <p:pic>
        <p:nvPicPr>
          <p:cNvPr id="8" name="Afbeelding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039684"/>
            <a:ext cx="2015956" cy="1098016"/>
          </a:xfrm>
          <a:prstGeom prst="rect">
            <a:avLst/>
          </a:prstGeom>
        </p:spPr>
      </p:pic>
    </p:spTree>
    <p:extLst>
      <p:ext uri="{BB962C8B-B14F-4D97-AF65-F5344CB8AC3E}">
        <p14:creationId xmlns:p14="http://schemas.microsoft.com/office/powerpoint/2010/main" val="2879505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hotelarnhem.nl/inc/hotels/32/packages/24/1024x768_BURGERS%20ZOO%20OCEA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29066"/>
            <a:ext cx="5850571" cy="38860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el 1"/>
          <p:cNvSpPr>
            <a:spLocks noGrp="1"/>
          </p:cNvSpPr>
          <p:nvPr>
            <p:ph type="title"/>
          </p:nvPr>
        </p:nvSpPr>
        <p:spPr>
          <a:xfrm>
            <a:off x="609600" y="71438"/>
            <a:ext cx="10972800" cy="1143000"/>
          </a:xfrm>
        </p:spPr>
        <p:txBody>
          <a:bodyPr/>
          <a:lstStyle/>
          <a:p>
            <a:r>
              <a:rPr lang="nl-NL" dirty="0">
                <a:latin typeface="Calibri" charset="0"/>
              </a:rPr>
              <a:t>Eten of gegeten worden</a:t>
            </a:r>
          </a:p>
        </p:txBody>
      </p:sp>
      <p:pic>
        <p:nvPicPr>
          <p:cNvPr id="10244" name="Picture 4" descr="De leeuw gaat ons aan het hart | Krant van de Aard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329065"/>
            <a:ext cx="6431929" cy="388605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69016" y="1329065"/>
            <a:ext cx="5522984" cy="3886057"/>
          </a:xfrm>
          <a:prstGeom prst="rect">
            <a:avLst/>
          </a:prstGeom>
        </p:spPr>
      </p:pic>
    </p:spTree>
    <p:extLst>
      <p:ext uri="{BB962C8B-B14F-4D97-AF65-F5344CB8AC3E}">
        <p14:creationId xmlns:p14="http://schemas.microsoft.com/office/powerpoint/2010/main" val="2427866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latin typeface="Calibri" charset="0"/>
              </a:rPr>
              <a:t>Roofdieren</a:t>
            </a:r>
          </a:p>
        </p:txBody>
      </p:sp>
      <p:pic>
        <p:nvPicPr>
          <p:cNvPr id="11274" name="Picture 10" descr="Zwart luipaard in Afrika gespot - voor het eerst in een eeuw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32250" y="1329065"/>
            <a:ext cx="5827480" cy="3886201"/>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12 tips voor het fotograferen van wilde katachtigen | Cursussen ..."/>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480" y="1329065"/>
            <a:ext cx="4846320" cy="3886201"/>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aaien | Museon"/>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252525" y="1329065"/>
            <a:ext cx="2929315" cy="38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34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Jachtluipaard : Identiteitskaart | Rangerclub"/>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731022"/>
            <a:ext cx="3905307" cy="2235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Natuurinformatie - Succesvol jag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50386" y="718387"/>
            <a:ext cx="3552826" cy="2268653"/>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47212" y="2987040"/>
            <a:ext cx="3556000" cy="2174347"/>
          </a:xfrm>
          <a:prstGeom prst="rect">
            <a:avLst/>
          </a:prstGeom>
        </p:spPr>
      </p:pic>
      <p:pic>
        <p:nvPicPr>
          <p:cNvPr id="12294" name="Picture 6" descr="Foto luipaard in boom met prooi. van eefti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945120" y="731022"/>
            <a:ext cx="4246880" cy="2256018"/>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45120" y="2987040"/>
            <a:ext cx="4257040" cy="2174347"/>
          </a:xfrm>
          <a:prstGeom prst="rect">
            <a:avLst/>
          </a:prstGeom>
        </p:spPr>
      </p:pic>
      <p:pic>
        <p:nvPicPr>
          <p:cNvPr id="8" name="Afbeelding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2966221"/>
            <a:ext cx="3905304" cy="2174739"/>
          </a:xfrm>
          <a:prstGeom prst="rect">
            <a:avLst/>
          </a:prstGeom>
        </p:spPr>
      </p:pic>
    </p:spTree>
    <p:extLst>
      <p:ext uri="{BB962C8B-B14F-4D97-AF65-F5344CB8AC3E}">
        <p14:creationId xmlns:p14="http://schemas.microsoft.com/office/powerpoint/2010/main" val="286172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nl-NL" dirty="0">
              <a:latin typeface="Calibri" charset="0"/>
            </a:endParaRPr>
          </a:p>
        </p:txBody>
      </p:sp>
      <p:sp>
        <p:nvSpPr>
          <p:cNvPr id="6" name="Titel 1"/>
          <p:cNvSpPr txBox="1">
            <a:spLocks/>
          </p:cNvSpPr>
          <p:nvPr/>
        </p:nvSpPr>
        <p:spPr>
          <a:xfrm>
            <a:off x="762000" y="427038"/>
            <a:ext cx="109728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latin typeface="Calibri" charset="0"/>
              </a:rPr>
              <a:t>Prooidieren</a:t>
            </a:r>
          </a:p>
        </p:txBody>
      </p:sp>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2667" y="1488758"/>
            <a:ext cx="3418198" cy="3418198"/>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8750" y="1488758"/>
            <a:ext cx="4063250" cy="3418198"/>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488758"/>
            <a:ext cx="4572000" cy="3418198"/>
          </a:xfrm>
          <a:prstGeom prst="rect">
            <a:avLst/>
          </a:prstGeom>
        </p:spPr>
      </p:pic>
    </p:spTree>
    <p:extLst>
      <p:ext uri="{BB962C8B-B14F-4D97-AF65-F5344CB8AC3E}">
        <p14:creationId xmlns:p14="http://schemas.microsoft.com/office/powerpoint/2010/main" val="3245258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nl-NL" dirty="0">
              <a:latin typeface="Calibri" charset="0"/>
            </a:endParaRPr>
          </a:p>
        </p:txBody>
      </p:sp>
      <p:sp>
        <p:nvSpPr>
          <p:cNvPr id="6" name="Titel 1"/>
          <p:cNvSpPr txBox="1">
            <a:spLocks/>
          </p:cNvSpPr>
          <p:nvPr/>
        </p:nvSpPr>
        <p:spPr>
          <a:xfrm>
            <a:off x="772953" y="427038"/>
            <a:ext cx="109728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latin typeface="Calibri" charset="0"/>
              </a:rPr>
              <a:t>Prooidieren</a:t>
            </a:r>
          </a:p>
        </p:txBody>
      </p:sp>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92880" y="998538"/>
            <a:ext cx="2499120" cy="2943962"/>
          </a:xfrm>
          <a:prstGeom prst="rect">
            <a:avLst/>
          </a:prstGeom>
        </p:spPr>
      </p:pic>
      <p:pic>
        <p:nvPicPr>
          <p:cNvPr id="1028" name="Picture 4" descr="Skunk (Stinkdier) 30ml. Animal Essences - Star Remedies Sho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39" y="2343200"/>
            <a:ext cx="2499120" cy="322013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000463"/>
            <a:ext cx="2499359" cy="1513840"/>
          </a:xfrm>
          <a:prstGeom prst="rect">
            <a:avLst/>
          </a:prstGeom>
        </p:spPr>
      </p:pic>
      <p:pic>
        <p:nvPicPr>
          <p:cNvPr id="9" name="Afbeelding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92880" y="3763368"/>
            <a:ext cx="2499120" cy="1799968"/>
          </a:xfrm>
          <a:prstGeom prst="rect">
            <a:avLst/>
          </a:prstGeom>
        </p:spPr>
      </p:pic>
      <p:pic>
        <p:nvPicPr>
          <p:cNvPr id="10" name="Afbeelding 9"/>
          <p:cNvPicPr>
            <a:picLocks noChangeAspect="1"/>
          </p:cNvPicPr>
          <p:nvPr/>
        </p:nvPicPr>
        <p:blipFill>
          <a:blip r:embed="rId7"/>
          <a:stretch>
            <a:fillRect/>
          </a:stretch>
        </p:blipFill>
        <p:spPr>
          <a:xfrm>
            <a:off x="3466077" y="1722438"/>
            <a:ext cx="5260085" cy="3453773"/>
          </a:xfrm>
          <a:prstGeom prst="rect">
            <a:avLst/>
          </a:prstGeom>
        </p:spPr>
      </p:pic>
    </p:spTree>
    <p:extLst>
      <p:ext uri="{BB962C8B-B14F-4D97-AF65-F5344CB8AC3E}">
        <p14:creationId xmlns:p14="http://schemas.microsoft.com/office/powerpoint/2010/main" val="2772792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screen">
            <a:extLst>
              <a:ext uri="{28A0092B-C50C-407E-A947-70E740481C1C}">
                <a14:useLocalDpi xmlns:a14="http://schemas.microsoft.com/office/drawing/2010/main"/>
              </a:ext>
            </a:extLst>
          </a:blip>
          <a:srcRect t="-11659"/>
          <a:stretch/>
        </p:blipFill>
        <p:spPr>
          <a:xfrm>
            <a:off x="0" y="-528321"/>
            <a:ext cx="12192000" cy="6227247"/>
          </a:xfrm>
          <a:prstGeom prst="rect">
            <a:avLst/>
          </a:prstGeom>
        </p:spPr>
      </p:pic>
      <p:sp>
        <p:nvSpPr>
          <p:cNvPr id="3" name="Titel 1">
            <a:extLst>
              <a:ext uri="{FF2B5EF4-FFF2-40B4-BE49-F238E27FC236}">
                <a16:creationId xmlns:a16="http://schemas.microsoft.com/office/drawing/2014/main" id="{C7BE8CEE-17CB-4F3D-9456-EF076DBB8033}"/>
              </a:ext>
            </a:extLst>
          </p:cNvPr>
          <p:cNvSpPr txBox="1">
            <a:spLocks/>
          </p:cNvSpPr>
          <p:nvPr/>
        </p:nvSpPr>
        <p:spPr>
          <a:xfrm>
            <a:off x="226828" y="4644620"/>
            <a:ext cx="3390132"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pPr algn="l"/>
            <a:r>
              <a:rPr lang="nl-NL" dirty="0"/>
              <a:t>Tot ziens …!</a:t>
            </a:r>
          </a:p>
        </p:txBody>
      </p:sp>
    </p:spTree>
    <p:extLst>
      <p:ext uri="{BB962C8B-B14F-4D97-AF65-F5344CB8AC3E}">
        <p14:creationId xmlns:p14="http://schemas.microsoft.com/office/powerpoint/2010/main" val="3725372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5"/>
          <p:cNvPicPr>
            <a:picLocks noChangeAspect="1"/>
          </p:cNvPicPr>
          <p:nvPr/>
        </p:nvPicPr>
        <p:blipFill rotWithShape="1">
          <a:blip r:embed="rId3" cstate="email">
            <a:extLst>
              <a:ext uri="{28A0092B-C50C-407E-A947-70E740481C1C}">
                <a14:useLocalDpi xmlns:a14="http://schemas.microsoft.com/office/drawing/2010/main"/>
              </a:ext>
            </a:extLst>
          </a:blip>
          <a:srcRect t="14379"/>
          <a:stretch/>
        </p:blipFill>
        <p:spPr>
          <a:xfrm>
            <a:off x="5204893" y="1215727"/>
            <a:ext cx="7008648" cy="4482546"/>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215727"/>
            <a:ext cx="2934060" cy="1889760"/>
          </a:xfrm>
          <a:prstGeom prst="rect">
            <a:avLst/>
          </a:prstGeom>
        </p:spPr>
      </p:pic>
      <p:pic>
        <p:nvPicPr>
          <p:cNvPr id="4" name="Picture 2" descr="J:\Stagiaire Educatie (Mandy)\Foto's Voedingscentrum\SDC11995.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1542" y="3174695"/>
            <a:ext cx="2912518" cy="252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27E4EA7C-E12A-4CC7-A926-939B14962E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51821" y="1215727"/>
            <a:ext cx="2667139" cy="4482546"/>
          </a:xfrm>
          <a:prstGeom prst="rect">
            <a:avLst/>
          </a:prstGeom>
        </p:spPr>
      </p:pic>
      <p:sp>
        <p:nvSpPr>
          <p:cNvPr id="7" name="Titel 1"/>
          <p:cNvSpPr txBox="1">
            <a:spLocks/>
          </p:cNvSpPr>
          <p:nvPr/>
        </p:nvSpPr>
        <p:spPr>
          <a:xfrm>
            <a:off x="965200" y="220346"/>
            <a:ext cx="103632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verzorgingscentrum</a:t>
            </a:r>
          </a:p>
        </p:txBody>
      </p:sp>
    </p:spTree>
    <p:extLst>
      <p:ext uri="{BB962C8B-B14F-4D97-AF65-F5344CB8AC3E}">
        <p14:creationId xmlns:p14="http://schemas.microsoft.com/office/powerpoint/2010/main" val="2952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135189" y="260351"/>
            <a:ext cx="7489825" cy="904875"/>
          </a:xfrm>
          <a:prstGeom prst="rect">
            <a:avLst/>
          </a:prstGeom>
        </p:spPr>
        <p:txBody>
          <a:bodyPr>
            <a:spAutoFit/>
          </a:bodyPr>
          <a:lstStyle/>
          <a:p>
            <a:pPr marL="342900" indent="-342900" algn="ctr">
              <a:spcBef>
                <a:spcPct val="20000"/>
              </a:spcBef>
              <a:defRPr/>
            </a:pPr>
            <a:endParaRPr lang="nl-NL" sz="2400" kern="0" dirty="0">
              <a:solidFill>
                <a:schemeClr val="bg1"/>
              </a:solidFill>
              <a:cs typeface="Arial" charset="0"/>
            </a:endParaRPr>
          </a:p>
          <a:p>
            <a:pPr>
              <a:spcBef>
                <a:spcPct val="20000"/>
              </a:spcBef>
              <a:defRPr/>
            </a:pPr>
            <a:endParaRPr lang="nl-NL" sz="2400" kern="0" dirty="0">
              <a:solidFill>
                <a:schemeClr val="bg1"/>
              </a:solidFill>
              <a:cs typeface="Arial" charset="0"/>
            </a:endParaRPr>
          </a:p>
        </p:txBody>
      </p:sp>
      <p:pic>
        <p:nvPicPr>
          <p:cNvPr id="5" name="Picture 4" descr="J:\Stagiaire Educatie (Mandy)\Foto's Voedingscentrum\SDC11968.JPG">
            <a:extLst>
              <a:ext uri="{FF2B5EF4-FFF2-40B4-BE49-F238E27FC236}">
                <a16:creationId xmlns:a16="http://schemas.microsoft.com/office/drawing/2014/main" id="{5F5E0391-EC2B-44F7-97FB-B8FE905A36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3642" y="119949"/>
            <a:ext cx="2728306" cy="363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J:\Stagiaire Educatie (Mandy)\Foto's Voedingscentrum\SDC11971.JPG">
            <a:extLst>
              <a:ext uri="{FF2B5EF4-FFF2-40B4-BE49-F238E27FC236}">
                <a16:creationId xmlns:a16="http://schemas.microsoft.com/office/drawing/2014/main" id="{98F926F5-4AF3-4F45-B6F0-ADAC1DF69B7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108798"/>
            <a:ext cx="3311912" cy="26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a:extLst>
              <a:ext uri="{FF2B5EF4-FFF2-40B4-BE49-F238E27FC236}">
                <a16:creationId xmlns:a16="http://schemas.microsoft.com/office/drawing/2014/main" id="{8AFACDFC-E8A7-422E-8FFE-591BAB6AD86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4219"/>
          <a:stretch/>
        </p:blipFill>
        <p:spPr>
          <a:xfrm>
            <a:off x="9002334" y="107804"/>
            <a:ext cx="3197099" cy="3649450"/>
          </a:xfrm>
          <a:prstGeom prst="rect">
            <a:avLst/>
          </a:prstGeom>
        </p:spPr>
      </p:pic>
      <p:pic>
        <p:nvPicPr>
          <p:cNvPr id="9" name="Afbeelding 8">
            <a:extLst>
              <a:ext uri="{FF2B5EF4-FFF2-40B4-BE49-F238E27FC236}">
                <a16:creationId xmlns:a16="http://schemas.microsoft.com/office/drawing/2014/main" id="{DB5BF699-E25C-4F6F-873F-D040C0C764D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592"/>
          <a:stretch/>
        </p:blipFill>
        <p:spPr>
          <a:xfrm>
            <a:off x="3432553" y="1932529"/>
            <a:ext cx="2643191" cy="3610100"/>
          </a:xfrm>
          <a:prstGeom prst="rect">
            <a:avLst/>
          </a:prstGeom>
        </p:spPr>
      </p:pic>
      <p:pic>
        <p:nvPicPr>
          <p:cNvPr id="11" name="Afbeelding 10">
            <a:extLst>
              <a:ext uri="{FF2B5EF4-FFF2-40B4-BE49-F238E27FC236}">
                <a16:creationId xmlns:a16="http://schemas.microsoft.com/office/drawing/2014/main" id="{00F895AF-E801-4D3F-A5F8-7B8DFD6915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12298" y="107803"/>
            <a:ext cx="2683702" cy="1737741"/>
          </a:xfrm>
          <a:prstGeom prst="rect">
            <a:avLst/>
          </a:prstGeom>
        </p:spPr>
      </p:pic>
      <p:pic>
        <p:nvPicPr>
          <p:cNvPr id="13" name="Afbeelding 12">
            <a:extLst>
              <a:ext uri="{FF2B5EF4-FFF2-40B4-BE49-F238E27FC236}">
                <a16:creationId xmlns:a16="http://schemas.microsoft.com/office/drawing/2014/main" id="{23ACD466-7292-43D0-96B6-144C32A5980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1861" r="4438"/>
          <a:stretch/>
        </p:blipFill>
        <p:spPr>
          <a:xfrm rot="16200000">
            <a:off x="6681182" y="3339630"/>
            <a:ext cx="1695459" cy="2710538"/>
          </a:xfrm>
          <a:prstGeom prst="rect">
            <a:avLst/>
          </a:prstGeom>
        </p:spPr>
      </p:pic>
      <p:pic>
        <p:nvPicPr>
          <p:cNvPr id="14" name="Afbeelding 13">
            <a:extLst>
              <a:ext uri="{FF2B5EF4-FFF2-40B4-BE49-F238E27FC236}">
                <a16:creationId xmlns:a16="http://schemas.microsoft.com/office/drawing/2014/main" id="{C0490CF3-4B00-48E4-BF0D-8FAE632AF93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21989"/>
          <a:stretch/>
        </p:blipFill>
        <p:spPr>
          <a:xfrm>
            <a:off x="9002334" y="3847168"/>
            <a:ext cx="3191021" cy="1695461"/>
          </a:xfrm>
          <a:prstGeom prst="rect">
            <a:avLst/>
          </a:prstGeom>
        </p:spPr>
      </p:pic>
      <p:pic>
        <p:nvPicPr>
          <p:cNvPr id="15" name="Afbeelding 14">
            <a:extLst>
              <a:ext uri="{FF2B5EF4-FFF2-40B4-BE49-F238E27FC236}">
                <a16:creationId xmlns:a16="http://schemas.microsoft.com/office/drawing/2014/main" id="{DE1139E6-1601-4521-BC26-39FC19A7095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14853"/>
          <a:stretch/>
        </p:blipFill>
        <p:spPr>
          <a:xfrm>
            <a:off x="0" y="2832409"/>
            <a:ext cx="3311912" cy="2710221"/>
          </a:xfrm>
          <a:prstGeom prst="rect">
            <a:avLst/>
          </a:prstGeom>
        </p:spPr>
      </p:pic>
    </p:spTree>
    <p:extLst>
      <p:ext uri="{BB962C8B-B14F-4D97-AF65-F5344CB8AC3E}">
        <p14:creationId xmlns:p14="http://schemas.microsoft.com/office/powerpoint/2010/main" val="3970481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Stagiaire Educatie (Mandy)\Foto's Voedingscentrum\SDC11997.JPG">
            <a:extLst>
              <a:ext uri="{FF2B5EF4-FFF2-40B4-BE49-F238E27FC236}">
                <a16:creationId xmlns:a16="http://schemas.microsoft.com/office/drawing/2014/main" id="{7A6B0991-55B3-43BC-AEA0-BFE5BE2F106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5435"/>
            <a:ext cx="5410604" cy="55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J:\Stagiaire Educatie (Mandy)\Foto's Voedingscentrum\SDC11989.JPG">
            <a:extLst>
              <a:ext uri="{FF2B5EF4-FFF2-40B4-BE49-F238E27FC236}">
                <a16:creationId xmlns:a16="http://schemas.microsoft.com/office/drawing/2014/main" id="{8F8EAA23-5D99-4CCB-BDA4-14BA0EB2D5E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43380" y="2827740"/>
            <a:ext cx="1892968" cy="287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J:\Stagiaire Educatie (Mandy)\Foto's Voedingscentrum\SDC11988.JPG">
            <a:extLst>
              <a:ext uri="{FF2B5EF4-FFF2-40B4-BE49-F238E27FC236}">
                <a16:creationId xmlns:a16="http://schemas.microsoft.com/office/drawing/2014/main" id="{4F2789B3-29DF-40D7-AAC6-3AA7B54FC68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34781" y="2827740"/>
            <a:ext cx="1684422" cy="287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Tijdelijke aanduiding voor inhoud 3">
            <a:extLst>
              <a:ext uri="{FF2B5EF4-FFF2-40B4-BE49-F238E27FC236}">
                <a16:creationId xmlns:a16="http://schemas.microsoft.com/office/drawing/2014/main" id="{C4531DC8-E02D-40DC-93CF-E6E1A3EF6BC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5578" b="7784"/>
          <a:stretch/>
        </p:blipFill>
        <p:spPr>
          <a:xfrm>
            <a:off x="5483905" y="115435"/>
            <a:ext cx="3922819" cy="2548055"/>
          </a:xfrm>
          <a:prstGeom prst="rect">
            <a:avLst/>
          </a:prstGeom>
        </p:spPr>
      </p:pic>
      <p:pic>
        <p:nvPicPr>
          <p:cNvPr id="10" name="Afbeelding 9">
            <a:extLst>
              <a:ext uri="{FF2B5EF4-FFF2-40B4-BE49-F238E27FC236}">
                <a16:creationId xmlns:a16="http://schemas.microsoft.com/office/drawing/2014/main" id="{67796940-B299-4083-A716-AA9F6E1B09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6493" y="115434"/>
            <a:ext cx="2825507" cy="2548055"/>
          </a:xfrm>
          <a:prstGeom prst="rect">
            <a:avLst/>
          </a:prstGeom>
        </p:spPr>
      </p:pic>
      <p:pic>
        <p:nvPicPr>
          <p:cNvPr id="1026" name="Picture 2" descr="Voedsel dieren: Moriowormen (per kilo)"/>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368588" y="2827740"/>
            <a:ext cx="2823411" cy="287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173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giraf, buiten, zoogdier, dier&#10;&#10;Beschrijving is gegenereerd met zeer hoge betrouwbaarheid">
            <a:extLst>
              <a:ext uri="{FF2B5EF4-FFF2-40B4-BE49-F238E27FC236}">
                <a16:creationId xmlns:a16="http://schemas.microsoft.com/office/drawing/2014/main" id="{6D520CAA-9C02-4A27-ADEC-8BC7D554A8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8672" y="2567599"/>
            <a:ext cx="3733565" cy="3069791"/>
          </a:xfrm>
          <a:prstGeom prst="rect">
            <a:avLst/>
          </a:prstGeom>
        </p:spPr>
      </p:pic>
      <p:pic>
        <p:nvPicPr>
          <p:cNvPr id="1026" name="Picture 2" descr="Afbeeldingsresultaat voor burgerszoo tijger">
            <a:extLst>
              <a:ext uri="{FF2B5EF4-FFF2-40B4-BE49-F238E27FC236}">
                <a16:creationId xmlns:a16="http://schemas.microsoft.com/office/drawing/2014/main" id="{A850B12A-5763-46F3-8B6E-7AAC0A11DF4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570815"/>
            <a:ext cx="3285460" cy="30697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a:extLst>
              <a:ext uri="{FF2B5EF4-FFF2-40B4-BE49-F238E27FC236}">
                <a16:creationId xmlns:a16="http://schemas.microsoft.com/office/drawing/2014/main" id="{D70FB67E-A0CA-4DC8-BEE0-F59316FBAE3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79897" y="2569206"/>
            <a:ext cx="3138023" cy="3073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Afbeelding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12989" y="2567599"/>
            <a:ext cx="3079011" cy="3078143"/>
          </a:xfrm>
          <a:prstGeom prst="rect">
            <a:avLst/>
          </a:prstGeom>
        </p:spPr>
      </p:pic>
      <p:sp>
        <p:nvSpPr>
          <p:cNvPr id="7" name="Titel 1"/>
          <p:cNvSpPr txBox="1">
            <a:spLocks/>
          </p:cNvSpPr>
          <p:nvPr/>
        </p:nvSpPr>
        <p:spPr>
          <a:xfrm>
            <a:off x="1036320" y="931546"/>
            <a:ext cx="103632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Verschillende eters in één dierentuin</a:t>
            </a:r>
          </a:p>
        </p:txBody>
      </p:sp>
      <p:sp>
        <p:nvSpPr>
          <p:cNvPr id="5" name="Rechthoek 4"/>
          <p:cNvSpPr/>
          <p:nvPr/>
        </p:nvSpPr>
        <p:spPr>
          <a:xfrm>
            <a:off x="1391920" y="931546"/>
            <a:ext cx="9662160" cy="91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8E913EC9-43FC-49B3-8598-8AC500EBC8D0}"/>
              </a:ext>
            </a:extLst>
          </p:cNvPr>
          <p:cNvSpPr txBox="1"/>
          <p:nvPr/>
        </p:nvSpPr>
        <p:spPr>
          <a:xfrm>
            <a:off x="4375124" y="320830"/>
            <a:ext cx="3980466" cy="2246769"/>
          </a:xfrm>
          <a:prstGeom prst="rect">
            <a:avLst/>
          </a:prstGeom>
          <a:noFill/>
        </p:spPr>
        <p:txBody>
          <a:bodyPr wrap="square" rtlCol="0">
            <a:spAutoFit/>
          </a:bodyPr>
          <a:lstStyle/>
          <a:p>
            <a:pPr marL="342900" indent="-342900">
              <a:buFont typeface="Arial" panose="020B0604020202020204" pitchFamily="34" charset="0"/>
              <a:buChar char="•"/>
            </a:pPr>
            <a:r>
              <a:rPr lang="nl-NL" sz="4000" dirty="0"/>
              <a:t>Vleeseters</a:t>
            </a:r>
          </a:p>
          <a:p>
            <a:pPr marL="342900" indent="-342900">
              <a:buFont typeface="Arial" panose="020B0604020202020204" pitchFamily="34" charset="0"/>
              <a:buChar char="•"/>
            </a:pPr>
            <a:r>
              <a:rPr lang="nl-NL" sz="4000" dirty="0"/>
              <a:t>Planteneters</a:t>
            </a:r>
          </a:p>
          <a:p>
            <a:pPr marL="342900" indent="-342900">
              <a:buFont typeface="Arial" panose="020B0604020202020204" pitchFamily="34" charset="0"/>
              <a:buChar char="•"/>
            </a:pPr>
            <a:r>
              <a:rPr lang="nl-NL" sz="4000" dirty="0"/>
              <a:t>Alles eters</a:t>
            </a:r>
          </a:p>
          <a:p>
            <a:pPr marL="342900" indent="-342900">
              <a:buFont typeface="Arial" panose="020B0604020202020204" pitchFamily="34" charset="0"/>
              <a:buChar char="•"/>
            </a:pPr>
            <a:endParaRPr lang="nl-NL" sz="2000" dirty="0"/>
          </a:p>
        </p:txBody>
      </p:sp>
    </p:spTree>
    <p:extLst>
      <p:ext uri="{BB962C8B-B14F-4D97-AF65-F5344CB8AC3E}">
        <p14:creationId xmlns:p14="http://schemas.microsoft.com/office/powerpoint/2010/main" val="268023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1DD4781-D92B-4124-9A90-D2ECF220D9BF}"/>
              </a:ext>
            </a:extLst>
          </p:cNvPr>
          <p:cNvSpPr txBox="1">
            <a:spLocks/>
          </p:cNvSpPr>
          <p:nvPr/>
        </p:nvSpPr>
        <p:spPr>
          <a:xfrm>
            <a:off x="3466214" y="466022"/>
            <a:ext cx="5259572"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r>
              <a:rPr lang="nl-NL" dirty="0"/>
              <a:t>Vleeseters</a:t>
            </a:r>
          </a:p>
        </p:txBody>
      </p:sp>
      <p:pic>
        <p:nvPicPr>
          <p:cNvPr id="2050" name="Picture 2" descr="Afbeeldingsresultaat voor leeuw eet in het wild">
            <a:extLst>
              <a:ext uri="{FF2B5EF4-FFF2-40B4-BE49-F238E27FC236}">
                <a16:creationId xmlns:a16="http://schemas.microsoft.com/office/drawing/2014/main" id="{89F8982B-C091-4981-96A2-37F28B53A6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590185"/>
            <a:ext cx="3902148" cy="35218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relateerde afbeelding">
            <a:extLst>
              <a:ext uri="{FF2B5EF4-FFF2-40B4-BE49-F238E27FC236}">
                <a16:creationId xmlns:a16="http://schemas.microsoft.com/office/drawing/2014/main" id="{FEE45A5E-09C4-4AC0-9112-518D49B9C23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02149" y="1590185"/>
            <a:ext cx="4612078" cy="35218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beeldingsresultaat voor etende tijger">
            <a:extLst>
              <a:ext uri="{FF2B5EF4-FFF2-40B4-BE49-F238E27FC236}">
                <a16:creationId xmlns:a16="http://schemas.microsoft.com/office/drawing/2014/main" id="{9D904BD2-B73E-4804-859A-EE885A76403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250865" y="1590184"/>
            <a:ext cx="3941135" cy="35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89438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beeldingsresultaat voor sri lanka panter burgers zoo">
            <a:extLst>
              <a:ext uri="{FF2B5EF4-FFF2-40B4-BE49-F238E27FC236}">
                <a16:creationId xmlns:a16="http://schemas.microsoft.com/office/drawing/2014/main" id="{9E0A6E75-BCF4-4661-9D47-3A446BF8084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75"/>
          <a:stretch/>
        </p:blipFill>
        <p:spPr bwMode="auto">
          <a:xfrm>
            <a:off x="4805395" y="2925346"/>
            <a:ext cx="2997588" cy="28331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erelateerde afbeelding">
            <a:extLst>
              <a:ext uri="{FF2B5EF4-FFF2-40B4-BE49-F238E27FC236}">
                <a16:creationId xmlns:a16="http://schemas.microsoft.com/office/drawing/2014/main" id="{26A6F735-D8EC-4D5D-8C81-BE74DCFE9AD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16047" y="1408406"/>
            <a:ext cx="3257123" cy="31285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fbeeldingsresultaat voor cheetah burgers zoo">
            <a:extLst>
              <a:ext uri="{FF2B5EF4-FFF2-40B4-BE49-F238E27FC236}">
                <a16:creationId xmlns:a16="http://schemas.microsoft.com/office/drawing/2014/main" id="{7EA40608-577D-4381-B17E-5968AD65049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829400" y="47577"/>
            <a:ext cx="2949579" cy="2833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sresultaat voor burgerszoo tijger">
            <a:extLst>
              <a:ext uri="{FF2B5EF4-FFF2-40B4-BE49-F238E27FC236}">
                <a16:creationId xmlns:a16="http://schemas.microsoft.com/office/drawing/2014/main" id="{6C3776D2-C18F-4ABE-A372-7A3F26B03EF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82302" y="1408405"/>
            <a:ext cx="3271292" cy="312857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0C3F5ACA-1B79-4D16-ACC5-DF341149209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4802666" y="2917418"/>
            <a:ext cx="2984757" cy="2833165"/>
          </a:xfrm>
          <a:prstGeom prst="rect">
            <a:avLst/>
          </a:prstGeom>
        </p:spPr>
      </p:pic>
      <p:pic>
        <p:nvPicPr>
          <p:cNvPr id="3080" name="Picture 8" descr="Afbeeldingsresultaat voor cheetah burgers zoo open bek">
            <a:extLst>
              <a:ext uri="{FF2B5EF4-FFF2-40B4-BE49-F238E27FC236}">
                <a16:creationId xmlns:a16="http://schemas.microsoft.com/office/drawing/2014/main" id="{A3992967-D570-4EBB-99CD-64659E05804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837844" y="50800"/>
            <a:ext cx="2949579" cy="2833165"/>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585472C9-E2CA-4D6C-BC86-1BF336A6112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371723" y="1400477"/>
            <a:ext cx="3271292" cy="3128572"/>
          </a:xfrm>
          <a:prstGeom prst="rect">
            <a:avLst/>
          </a:prstGeom>
        </p:spPr>
      </p:pic>
      <p:pic>
        <p:nvPicPr>
          <p:cNvPr id="2" name="Afbeelding 1">
            <a:extLst>
              <a:ext uri="{FF2B5EF4-FFF2-40B4-BE49-F238E27FC236}">
                <a16:creationId xmlns:a16="http://schemas.microsoft.com/office/drawing/2014/main" id="{3CFDDFDB-0635-4E84-A2A0-C5746CB1D75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85987" y="1400477"/>
            <a:ext cx="3310139" cy="3128572"/>
          </a:xfrm>
          <a:prstGeom prst="rect">
            <a:avLst/>
          </a:prstGeom>
        </p:spPr>
      </p:pic>
    </p:spTree>
    <p:extLst>
      <p:ext uri="{BB962C8B-B14F-4D97-AF65-F5344CB8AC3E}">
        <p14:creationId xmlns:p14="http://schemas.microsoft.com/office/powerpoint/2010/main" val="283084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36" y="2734273"/>
            <a:ext cx="2583130" cy="2553622"/>
          </a:xfrm>
          <a:prstGeom prst="rect">
            <a:avLst/>
          </a:prstGeom>
        </p:spPr>
      </p:pic>
      <p:pic>
        <p:nvPicPr>
          <p:cNvPr id="3" name="Afbeelding 2">
            <a:extLst>
              <a:ext uri="{FF2B5EF4-FFF2-40B4-BE49-F238E27FC236}">
                <a16:creationId xmlns:a16="http://schemas.microsoft.com/office/drawing/2014/main" id="{3CFDDFDB-0635-4E84-A2A0-C5746CB1D7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6847" r="16689"/>
          <a:stretch/>
        </p:blipFill>
        <p:spPr>
          <a:xfrm>
            <a:off x="0" y="309492"/>
            <a:ext cx="2560858" cy="2514988"/>
          </a:xfrm>
          <a:prstGeom prst="rect">
            <a:avLst/>
          </a:prstGeom>
        </p:spPr>
      </p:pic>
      <p:pic>
        <p:nvPicPr>
          <p:cNvPr id="4098" name="Picture 2" descr="Katachtig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75248" y="1566986"/>
            <a:ext cx="4074941" cy="26993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ildlife Brothers » Ruaha, koninkrijk van de leeuwen"/>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560858" y="309492"/>
            <a:ext cx="2260181" cy="25149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Voeren en verzorgen niveau 2 - kopie 1 - Lesmateriaal - Wikiwijs"/>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804400" y="800923"/>
            <a:ext cx="1902749" cy="40471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fbeeldingsresultaat voor cheetah burgers zoo open bek">
            <a:extLst>
              <a:ext uri="{FF2B5EF4-FFF2-40B4-BE49-F238E27FC236}">
                <a16:creationId xmlns:a16="http://schemas.microsoft.com/office/drawing/2014/main" id="{A3992967-D570-4EBB-99CD-64659E05804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560858" y="2824480"/>
            <a:ext cx="2260180" cy="2463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07412"/>
      </p:ext>
    </p:extLst>
  </p:cSld>
  <p:clrMapOvr>
    <a:masterClrMapping/>
  </p:clrMapOvr>
</p:sld>
</file>

<file path=ppt/theme/theme1.xml><?xml version="1.0" encoding="utf-8"?>
<a:theme xmlns:a="http://schemas.openxmlformats.org/drawingml/2006/main" name="2014 vast stramien presentatie in huisstijl">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B3F88DD0-F1E3-443E-81C2-658CD9CF5CF1}"/>
    </a:ext>
  </a:extLst>
</a:theme>
</file>

<file path=ppt/theme/theme10.xml><?xml version="1.0" encoding="utf-8"?>
<a:theme xmlns:a="http://schemas.openxmlformats.org/drawingml/2006/main" name="Inleidende sheet Burgers' Bush">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C1838FDF-7F80-4465-9274-6712EC26E159}"/>
    </a:ext>
  </a:extLst>
</a:theme>
</file>

<file path=ppt/theme/theme11.xml><?xml version="1.0" encoding="utf-8"?>
<a:theme xmlns:a="http://schemas.openxmlformats.org/drawingml/2006/main" name="Sheets Burgers' Bush">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302BE9E2-4508-4B08-B7AE-4B95D039724D}"/>
    </a:ext>
  </a:extLst>
</a:theme>
</file>

<file path=ppt/theme/theme12.xml><?xml version="1.0" encoding="utf-8"?>
<a:theme xmlns:a="http://schemas.openxmlformats.org/drawingml/2006/main" name="Inleidende sheet Burgers' Ocean">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49775F9E-7231-466D-84A6-DE1D217E9300}"/>
    </a:ext>
  </a:extLst>
</a:theme>
</file>

<file path=ppt/theme/theme13.xml><?xml version="1.0" encoding="utf-8"?>
<a:theme xmlns:a="http://schemas.openxmlformats.org/drawingml/2006/main" name="Sheets Burgers' Ocean">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3FCE79A1-5D71-451E-88B8-212B0232AF35}"/>
    </a:ext>
  </a:extLst>
</a:theme>
</file>

<file path=ppt/theme/theme14.xml><?xml version="1.0" encoding="utf-8"?>
<a:theme xmlns:a="http://schemas.openxmlformats.org/drawingml/2006/main" name="Sheets Burgers' Zoo over parkfaciliteiten">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B184D7BB-23E7-47A6-9373-20CAF2814B94}"/>
    </a:ext>
  </a:extLst>
</a:theme>
</file>

<file path=ppt/theme/theme15.xml><?xml version="1.0" encoding="utf-8"?>
<a:theme xmlns:a="http://schemas.openxmlformats.org/drawingml/2006/main" name="Inleidende sheet Burgers' Park">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FD61F57F-1883-4155-B08C-3A559F802990}"/>
    </a:ext>
  </a:extLst>
</a:theme>
</file>

<file path=ppt/theme/theme16.xml><?xml version="1.0" encoding="utf-8"?>
<a:theme xmlns:a="http://schemas.openxmlformats.org/drawingml/2006/main" name="Sheets Burgers' Park">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96369E26-AF09-40EA-AC5D-A8F1FAC3C9EF}"/>
    </a:ext>
  </a:extLst>
</a:theme>
</file>

<file path=ppt/theme/theme17.xml><?xml version="1.0" encoding="utf-8"?>
<a:theme xmlns:a="http://schemas.openxmlformats.org/drawingml/2006/main" name="Sheets algemeen Engels">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656D6C97-9A96-4582-B729-7A78D23F9C2A}"/>
    </a:ext>
  </a:extLst>
</a:theme>
</file>

<file path=ppt/theme/theme18.xml><?xml version="1.0" encoding="utf-8"?>
<a:theme xmlns:a="http://schemas.openxmlformats.org/drawingml/2006/main" name="Sheets algemeen Duits">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C601548F-B51C-4F72-84E1-E95EEB6A9131}"/>
    </a:ext>
  </a:extLst>
</a:theme>
</file>

<file path=ppt/theme/theme19.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leidende sheet Burgers' Safari">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0651831B-415B-45A1-ADEF-7CDB270A862C}"/>
    </a:ext>
  </a:extLst>
</a:theme>
</file>

<file path=ppt/theme/theme3.xml><?xml version="1.0" encoding="utf-8"?>
<a:theme xmlns:a="http://schemas.openxmlformats.org/drawingml/2006/main" name="Sheets Burgers' Safari">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0A1223BD-C8B7-4899-B2F7-40D3F62D210C}"/>
    </a:ext>
  </a:extLst>
</a:theme>
</file>

<file path=ppt/theme/theme4.xml><?xml version="1.0" encoding="utf-8"?>
<a:theme xmlns:a="http://schemas.openxmlformats.org/drawingml/2006/main" name="Inleidende sheet Burgers' Desert">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B0FB7650-E5AB-4419-A403-14F681329091}"/>
    </a:ext>
  </a:extLst>
</a:theme>
</file>

<file path=ppt/theme/theme5.xml><?xml version="1.0" encoding="utf-8"?>
<a:theme xmlns:a="http://schemas.openxmlformats.org/drawingml/2006/main" name="Sheets Burgers' Desert">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81672F10-6C5C-460A-B075-B9B03A2ECADA}"/>
    </a:ext>
  </a:extLst>
</a:theme>
</file>

<file path=ppt/theme/theme6.xml><?xml version="1.0" encoding="utf-8"?>
<a:theme xmlns:a="http://schemas.openxmlformats.org/drawingml/2006/main" name="Inleidende sheet Burgers' Mangrove">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3DAC2235-8C67-4E66-8917-E51C3AFF8077}"/>
    </a:ext>
  </a:extLst>
</a:theme>
</file>

<file path=ppt/theme/theme7.xml><?xml version="1.0" encoding="utf-8"?>
<a:theme xmlns:a="http://schemas.openxmlformats.org/drawingml/2006/main" name="Sheets Burgers' Mangrove">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094AE80F-E0C5-47F0-ACBE-DD899D1DBB6F}"/>
    </a:ext>
  </a:extLst>
</a:theme>
</file>

<file path=ppt/theme/theme8.xml><?xml version="1.0" encoding="utf-8"?>
<a:theme xmlns:a="http://schemas.openxmlformats.org/drawingml/2006/main" name="Inleidende sheet Burgers' Rimb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786859FA-3FCB-44AC-AFBC-B95DC2DF2659}"/>
    </a:ext>
  </a:extLst>
</a:theme>
</file>

<file path=ppt/theme/theme9.xml><?xml version="1.0" encoding="utf-8"?>
<a:theme xmlns:a="http://schemas.openxmlformats.org/drawingml/2006/main" name="Sheets Burgers' Rimba">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2A450BC8-E0E7-4D9F-8259-A94AD8A23D17}" vid="{48BD80EA-BB9A-4D08-A1C2-CC841E381BF9}"/>
    </a:ext>
  </a:extLst>
</a:theme>
</file>

<file path=docProps/app.xml><?xml version="1.0" encoding="utf-8"?>
<Properties xmlns="http://schemas.openxmlformats.org/officeDocument/2006/extended-properties" xmlns:vt="http://schemas.openxmlformats.org/officeDocument/2006/docPropsVTypes">
  <Template>2016 vast stramien presentatie sjabloon in huisstijl</Template>
  <TotalTime>1765</TotalTime>
  <Words>1167</Words>
  <Application>Microsoft Office PowerPoint</Application>
  <PresentationFormat>Breedbeeld</PresentationFormat>
  <Paragraphs>75</Paragraphs>
  <Slides>29</Slides>
  <Notes>29</Notes>
  <HiddenSlides>0</HiddenSlides>
  <MMClips>0</MMClips>
  <ScaleCrop>false</ScaleCrop>
  <HeadingPairs>
    <vt:vector size="6" baseType="variant">
      <vt:variant>
        <vt:lpstr>Gebruikte lettertypen</vt:lpstr>
      </vt:variant>
      <vt:variant>
        <vt:i4>2</vt:i4>
      </vt:variant>
      <vt:variant>
        <vt:lpstr>Thema</vt:lpstr>
      </vt:variant>
      <vt:variant>
        <vt:i4>18</vt:i4>
      </vt:variant>
      <vt:variant>
        <vt:lpstr>Diatitels</vt:lpstr>
      </vt:variant>
      <vt:variant>
        <vt:i4>29</vt:i4>
      </vt:variant>
    </vt:vector>
  </HeadingPairs>
  <TitlesOfParts>
    <vt:vector size="49" baseType="lpstr">
      <vt:lpstr>Arial</vt:lpstr>
      <vt:lpstr>Calibri</vt:lpstr>
      <vt:lpstr>2014 vast stramien presentatie in huisstijl</vt:lpstr>
      <vt:lpstr>Inleidende sheet Burgers' Safari</vt:lpstr>
      <vt:lpstr>Sheets Burgers' Safari</vt:lpstr>
      <vt:lpstr>Inleidende sheet Burgers' Desert</vt:lpstr>
      <vt:lpstr>Sheets Burgers' Desert</vt:lpstr>
      <vt:lpstr>Inleidende sheet Burgers' Mangrove</vt:lpstr>
      <vt:lpstr>Sheets Burgers' Mangrove</vt:lpstr>
      <vt:lpstr>Inleidende sheet Burgers' Rimba</vt:lpstr>
      <vt:lpstr>Sheets Burgers' Rimba</vt:lpstr>
      <vt:lpstr>Inleidende sheet Burgers' Bush</vt:lpstr>
      <vt:lpstr>Sheets Burgers' Bush</vt:lpstr>
      <vt:lpstr>Inleidende sheet Burgers' Ocean</vt:lpstr>
      <vt:lpstr>Sheets Burgers' Ocean</vt:lpstr>
      <vt:lpstr>Sheets Burgers' Zoo over parkfaciliteiten</vt:lpstr>
      <vt:lpstr>Inleidende sheet Burgers' Park</vt:lpstr>
      <vt:lpstr>Sheets Burgers' Park</vt:lpstr>
      <vt:lpstr>Sheets algemeen Engels</vt:lpstr>
      <vt:lpstr>Sheets algemeen Duits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Eten of gegeten worden</vt:lpstr>
      <vt:lpstr>PowerPoint-presentatie</vt:lpstr>
      <vt:lpstr>PowerPoint-presentatie</vt:lpstr>
      <vt:lpstr>PowerPoint-presentatie</vt:lpstr>
      <vt:lpstr>PowerPoint-presentatie</vt:lpstr>
      <vt:lpstr>PowerPoint-presentatie</vt:lpstr>
    </vt:vector>
  </TitlesOfParts>
  <Company>Organisatienaam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VLINDERS</dc:title>
  <dc:creator>Constanze Mager</dc:creator>
  <cp:lastModifiedBy>Alicia Zeggelaar</cp:lastModifiedBy>
  <cp:revision>94</cp:revision>
  <dcterms:created xsi:type="dcterms:W3CDTF">2017-04-05T13:41:37Z</dcterms:created>
  <dcterms:modified xsi:type="dcterms:W3CDTF">2021-04-28T08:28:23Z</dcterms:modified>
</cp:coreProperties>
</file>