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1.xml" ContentType="application/vnd.openxmlformats-officedocument.theme+xml"/>
  <Override PartName="/ppt/slideLayouts/slideLayout62.xml" ContentType="application/vnd.openxmlformats-officedocument.presentationml.slideLayout+xml"/>
  <Override PartName="/ppt/theme/theme1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4.xml" ContentType="application/vnd.openxmlformats-officedocument.theme+xml"/>
  <Override PartName="/ppt/slideLayouts/slideLayout81.xml" ContentType="application/vnd.openxmlformats-officedocument.presentationml.slideLayout+xml"/>
  <Override PartName="/ppt/theme/theme1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 id="2147483672" r:id="rId2"/>
    <p:sldMasterId id="2147483674" r:id="rId3"/>
    <p:sldMasterId id="2147483758" r:id="rId4"/>
    <p:sldMasterId id="2147483686" r:id="rId5"/>
    <p:sldMasterId id="2147483762" r:id="rId6"/>
    <p:sldMasterId id="2147483698" r:id="rId7"/>
    <p:sldMasterId id="2147483764" r:id="rId8"/>
    <p:sldMasterId id="2147483710" r:id="rId9"/>
    <p:sldMasterId id="2147483760" r:id="rId10"/>
    <p:sldMasterId id="2147483722" r:id="rId11"/>
    <p:sldMasterId id="2147483766" r:id="rId12"/>
    <p:sldMasterId id="2147483734" r:id="rId13"/>
    <p:sldMasterId id="2147483746" r:id="rId14"/>
    <p:sldMasterId id="2147483784" r:id="rId15"/>
    <p:sldMasterId id="2147483786" r:id="rId16"/>
    <p:sldMasterId id="2147483796" r:id="rId17"/>
    <p:sldMasterId id="2147483808" r:id="rId18"/>
  </p:sldMasterIdLst>
  <p:notesMasterIdLst>
    <p:notesMasterId r:id="rId56"/>
  </p:notesMasterIdLst>
  <p:sldIdLst>
    <p:sldId id="359" r:id="rId19"/>
    <p:sldId id="360" r:id="rId20"/>
    <p:sldId id="365" r:id="rId21"/>
    <p:sldId id="364" r:id="rId22"/>
    <p:sldId id="366" r:id="rId23"/>
    <p:sldId id="361" r:id="rId24"/>
    <p:sldId id="381" r:id="rId25"/>
    <p:sldId id="367" r:id="rId26"/>
    <p:sldId id="371" r:id="rId27"/>
    <p:sldId id="370" r:id="rId28"/>
    <p:sldId id="372" r:id="rId29"/>
    <p:sldId id="369" r:id="rId30"/>
    <p:sldId id="375" r:id="rId31"/>
    <p:sldId id="382" r:id="rId32"/>
    <p:sldId id="374" r:id="rId33"/>
    <p:sldId id="373" r:id="rId34"/>
    <p:sldId id="384" r:id="rId35"/>
    <p:sldId id="380" r:id="rId36"/>
    <p:sldId id="385" r:id="rId37"/>
    <p:sldId id="377" r:id="rId38"/>
    <p:sldId id="395" r:id="rId39"/>
    <p:sldId id="390" r:id="rId40"/>
    <p:sldId id="376" r:id="rId41"/>
    <p:sldId id="379" r:id="rId42"/>
    <p:sldId id="378" r:id="rId43"/>
    <p:sldId id="388" r:id="rId44"/>
    <p:sldId id="396" r:id="rId45"/>
    <p:sldId id="389" r:id="rId46"/>
    <p:sldId id="386" r:id="rId47"/>
    <p:sldId id="391" r:id="rId48"/>
    <p:sldId id="397" r:id="rId49"/>
    <p:sldId id="387" r:id="rId50"/>
    <p:sldId id="399" r:id="rId51"/>
    <p:sldId id="392" r:id="rId52"/>
    <p:sldId id="362" r:id="rId53"/>
    <p:sldId id="393" r:id="rId54"/>
    <p:sldId id="394" r:id="rId5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1DE2AC-9030-449B-B0A9-4BD5A20BEDED}" v="10" dt="2021-04-28T08:42:10.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110" autoAdjust="0"/>
  </p:normalViewPr>
  <p:slideViewPr>
    <p:cSldViewPr snapToGrid="0">
      <p:cViewPr varScale="1">
        <p:scale>
          <a:sx n="59" d="100"/>
          <a:sy n="59" d="100"/>
        </p:scale>
        <p:origin x="9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viewProps" Target="viewProps.xml"/><Relationship Id="rId5" Type="http://schemas.openxmlformats.org/officeDocument/2006/relationships/slideMaster" Target="slideMasters/slideMaster5.xml"/><Relationship Id="rId61" Type="http://schemas.microsoft.com/office/2015/10/relationships/revisionInfo" Target="revisionInfo.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theme" Target="theme/theme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1E5D8C-E94C-48DC-B89C-092863BC873E}" type="datetimeFigureOut">
              <a:rPr lang="nl-NL" smtClean="0"/>
              <a:t>28-4-2021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F61BD-6536-4C04-B5E2-4D2C34212011}" type="slidenum">
              <a:rPr lang="nl-NL" smtClean="0"/>
              <a:t>‹nr.›</a:t>
            </a:fld>
            <a:endParaRPr lang="nl-NL"/>
          </a:p>
        </p:txBody>
      </p:sp>
    </p:spTree>
    <p:extLst>
      <p:ext uri="{BB962C8B-B14F-4D97-AF65-F5344CB8AC3E}">
        <p14:creationId xmlns:p14="http://schemas.microsoft.com/office/powerpoint/2010/main" val="1070586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Wie</a:t>
            </a:r>
            <a:r>
              <a:rPr lang="nl-NL" baseline="0" dirty="0"/>
              <a:t> dierentuin zegt denk al snel aan de dierverzorger, maar er werken nog veel meer mensen in de dierentuin. Deze presentatie laat zien hoe een dierverzorger werkt, wat de taken van een dierverzorger allemaal zijn en wat er bij komt kijken om voor dierentuindieren te zorgen. Maar we kijken ook verder naar andere beroepen binnen ons park; de dierenarts, de receptie medewerker, de techneut, de horeca medewerker, de dierenverblijfontwerper ... Daarnaast hebben we 200 vrijwilligers die ook een hele belangrijke taak vervullen hier in het park. Al deze mensen samen maken Burgers’ Zoo mogelijk. </a:t>
            </a:r>
            <a:br>
              <a:rPr lang="nl-NL" baseline="0" dirty="0"/>
            </a:br>
            <a:r>
              <a:rPr lang="nl-NL" baseline="0" dirty="0"/>
              <a:t>Bij deze presentatie is een handleiding te krijgen waar voor iedere dia de achterliggende informatie is uitgeschreven. Deze handleiding kunt u opvragen door te mailen naar: educatie@burgerszoo.nl </a:t>
            </a:r>
            <a:endParaRPr lang="nl-NL" dirty="0"/>
          </a:p>
          <a:p>
            <a:r>
              <a:rPr lang="nl-NL" baseline="0" dirty="0"/>
              <a:t>Het is ook mogelijk om deze presentatie te laten geven door een van onze ervaren gidsen, kijkt u voor meer informatie op www.burgerszoo.nl/scholen/basisscholen </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1</a:t>
            </a:fld>
            <a:endParaRPr lang="nl-NL"/>
          </a:p>
        </p:txBody>
      </p:sp>
    </p:spTree>
    <p:extLst>
      <p:ext uri="{BB962C8B-B14F-4D97-AF65-F5344CB8AC3E}">
        <p14:creationId xmlns:p14="http://schemas.microsoft.com/office/powerpoint/2010/main" val="2459136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Meer zien van onze ontwerper</a:t>
            </a:r>
            <a:r>
              <a:rPr lang="nl-NL" baseline="0" dirty="0"/>
              <a:t> Stef? Op YouTube heeft hij een aantal afleveringen waarin hij in een videogame dierverblijven nabouwt hierbij geeft hij uitleg hoe en waarom hij bepaalde keuzes maakt. U vind deze video’s op ons YouTube kanaal.</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16</a:t>
            </a:fld>
            <a:endParaRPr lang="nl-NL"/>
          </a:p>
        </p:txBody>
      </p:sp>
    </p:spTree>
    <p:extLst>
      <p:ext uri="{BB962C8B-B14F-4D97-AF65-F5344CB8AC3E}">
        <p14:creationId xmlns:p14="http://schemas.microsoft.com/office/powerpoint/2010/main" val="32844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Ontwerp</a:t>
            </a:r>
            <a:r>
              <a:rPr lang="nl-NL" baseline="0" dirty="0"/>
              <a:t> schetsen van de ontwerper van links: neusberen en doodshoofdaapjes verblijf / midden: Mangrove voorplein / rechts: Mangrove</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18</a:t>
            </a:fld>
            <a:endParaRPr lang="nl-NL"/>
          </a:p>
        </p:txBody>
      </p:sp>
    </p:spTree>
    <p:extLst>
      <p:ext uri="{BB962C8B-B14F-4D97-AF65-F5344CB8AC3E}">
        <p14:creationId xmlns:p14="http://schemas.microsoft.com/office/powerpoint/2010/main" val="196579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Ontwerpen van het</a:t>
            </a:r>
            <a:r>
              <a:rPr lang="nl-NL" baseline="0" dirty="0"/>
              <a:t> constructie bedrijf, bouw Mangrove. / Mangrove bij opening / Mangrove na een jaar / zeekoe – vlinders – wenkkrab.</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19</a:t>
            </a:fld>
            <a:endParaRPr lang="nl-NL"/>
          </a:p>
        </p:txBody>
      </p:sp>
    </p:spTree>
    <p:extLst>
      <p:ext uri="{BB962C8B-B14F-4D97-AF65-F5344CB8AC3E}">
        <p14:creationId xmlns:p14="http://schemas.microsoft.com/office/powerpoint/2010/main" val="1908715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20</a:t>
            </a:fld>
            <a:endParaRPr lang="nl-NL"/>
          </a:p>
        </p:txBody>
      </p:sp>
    </p:spTree>
    <p:extLst>
      <p:ext uri="{BB962C8B-B14F-4D97-AF65-F5344CB8AC3E}">
        <p14:creationId xmlns:p14="http://schemas.microsoft.com/office/powerpoint/2010/main" val="21385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23</a:t>
            </a:fld>
            <a:endParaRPr lang="nl-NL"/>
          </a:p>
        </p:txBody>
      </p:sp>
    </p:spTree>
    <p:extLst>
      <p:ext uri="{BB962C8B-B14F-4D97-AF65-F5344CB8AC3E}">
        <p14:creationId xmlns:p14="http://schemas.microsoft.com/office/powerpoint/2010/main" val="4200540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Kinderen</a:t>
            </a:r>
            <a:r>
              <a:rPr lang="nl-NL" baseline="0" dirty="0"/>
              <a:t> in het parkrestaurant, een van de 3 grote restaurants in het park.</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24</a:t>
            </a:fld>
            <a:endParaRPr lang="nl-NL"/>
          </a:p>
        </p:txBody>
      </p:sp>
    </p:spTree>
    <p:extLst>
      <p:ext uri="{BB962C8B-B14F-4D97-AF65-F5344CB8AC3E}">
        <p14:creationId xmlns:p14="http://schemas.microsoft.com/office/powerpoint/2010/main" val="2226092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Park restaurant, Bush terras, uitkijk bij de safari op het Safari</a:t>
            </a:r>
            <a:r>
              <a:rPr lang="nl-NL" baseline="0" dirty="0"/>
              <a:t> terras wat hoort bij het Safari restaurant, de grote buitenspeeltuin naast het parkrestaurant en de giraffes op de vlakte (op de achtergrond het terras)</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25</a:t>
            </a:fld>
            <a:endParaRPr lang="nl-NL"/>
          </a:p>
        </p:txBody>
      </p:sp>
    </p:spTree>
    <p:extLst>
      <p:ext uri="{BB962C8B-B14F-4D97-AF65-F5344CB8AC3E}">
        <p14:creationId xmlns:p14="http://schemas.microsoft.com/office/powerpoint/2010/main" val="2322378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deze foto is de technische dienst en de plantendienst te zien die snoeiwerkzaamheden verrichten in de Bush.</a:t>
            </a:r>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26</a:t>
            </a:fld>
            <a:endParaRPr lang="nl-NL"/>
          </a:p>
        </p:txBody>
      </p:sp>
    </p:spTree>
    <p:extLst>
      <p:ext uri="{BB962C8B-B14F-4D97-AF65-F5344CB8AC3E}">
        <p14:creationId xmlns:p14="http://schemas.microsoft.com/office/powerpoint/2010/main" val="2120395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27</a:t>
            </a:fld>
            <a:endParaRPr lang="nl-NL"/>
          </a:p>
        </p:txBody>
      </p:sp>
    </p:spTree>
    <p:extLst>
      <p:ext uri="{BB962C8B-B14F-4D97-AF65-F5344CB8AC3E}">
        <p14:creationId xmlns:p14="http://schemas.microsoft.com/office/powerpoint/2010/main" val="2988440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Werkzaamheden</a:t>
            </a:r>
            <a:r>
              <a:rPr lang="nl-NL" baseline="0" dirty="0"/>
              <a:t> boven: verven rookcirkel / groot materiaal Bush werkzaamheden in de Bush / personeel op sjofel / ophangen decoratie</a:t>
            </a:r>
          </a:p>
          <a:p>
            <a:r>
              <a:rPr lang="nl-NL" dirty="0"/>
              <a:t>Beneden: Transport dier</a:t>
            </a:r>
            <a:r>
              <a:rPr lang="nl-NL" baseline="0" dirty="0"/>
              <a:t> / montage decoratie / bouwwerkzaamheden parkwinkel</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28</a:t>
            </a:fld>
            <a:endParaRPr lang="nl-NL"/>
          </a:p>
        </p:txBody>
      </p:sp>
    </p:spTree>
    <p:extLst>
      <p:ext uri="{BB962C8B-B14F-4D97-AF65-F5344CB8AC3E}">
        <p14:creationId xmlns:p14="http://schemas.microsoft.com/office/powerpoint/2010/main" val="2398691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Burgers’ Zoo is een dierentuin in Arnhem.</a:t>
            </a:r>
            <a:r>
              <a:rPr lang="nl-NL" baseline="0" dirty="0"/>
              <a:t> </a:t>
            </a:r>
            <a:r>
              <a:rPr lang="nl-NL" dirty="0"/>
              <a:t>Burgers’ Zoo</a:t>
            </a:r>
            <a:r>
              <a:rPr lang="nl-NL" baseline="0" dirty="0"/>
              <a:t> is een groot bedrijf waar heel veel mensen werken. </a:t>
            </a:r>
            <a:br>
              <a:rPr lang="nl-NL" baseline="0" dirty="0"/>
            </a:br>
            <a:r>
              <a:rPr lang="nl-NL" baseline="0" dirty="0"/>
              <a:t>Foto’s boven: ingang / zeekoe met schildpad uit de Mangrove / stokstaartje / Alex van Hooff, huidige directeur, achter kleinzoon van oprichter Johan Burgers.</a:t>
            </a:r>
          </a:p>
          <a:p>
            <a:r>
              <a:rPr lang="nl-NL" baseline="0" dirty="0"/>
              <a:t>Foto’s midden: een gids geeft uitleg aan bezoekers in de Bush / het parkrestaurant / een zakelijke lezing in een van de zalen</a:t>
            </a:r>
          </a:p>
          <a:p>
            <a:r>
              <a:rPr lang="nl-NL" baseline="0" dirty="0"/>
              <a:t>Foto’s onder: Zoë en </a:t>
            </a:r>
            <a:r>
              <a:rPr lang="nl-NL" baseline="0" dirty="0" err="1"/>
              <a:t>Silos</a:t>
            </a:r>
            <a:r>
              <a:rPr lang="nl-NL" baseline="0" dirty="0"/>
              <a:t> / dierverzorger met pinguïns / dierverzorger bij de </a:t>
            </a:r>
            <a:r>
              <a:rPr lang="nl-NL" baseline="0" dirty="0" err="1"/>
              <a:t>Rimba</a:t>
            </a:r>
            <a:r>
              <a:rPr lang="nl-NL" baseline="0" dirty="0"/>
              <a:t>.</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2</a:t>
            </a:fld>
            <a:endParaRPr lang="nl-NL"/>
          </a:p>
        </p:txBody>
      </p:sp>
    </p:spTree>
    <p:extLst>
      <p:ext uri="{BB962C8B-B14F-4D97-AF65-F5344CB8AC3E}">
        <p14:creationId xmlns:p14="http://schemas.microsoft.com/office/powerpoint/2010/main" val="1292611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Onderzoek is een belangrijk onderdeel</a:t>
            </a:r>
            <a:r>
              <a:rPr lang="nl-NL" baseline="0" dirty="0"/>
              <a:t> van de dierentuin, door dieren in de dierentuin te observeren leren we meer van het gedrag van dieren en kunnen we dieren in het wild beter begrijpen, helpen en beschermen.</a:t>
            </a:r>
          </a:p>
          <a:p>
            <a:r>
              <a:rPr lang="nl-NL" baseline="0" dirty="0"/>
              <a:t>Op de foto: Onderzoek zeekoe &amp; wenkkrabben onderzoekers.</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29</a:t>
            </a:fld>
            <a:endParaRPr lang="nl-NL"/>
          </a:p>
        </p:txBody>
      </p:sp>
    </p:spTree>
    <p:extLst>
      <p:ext uri="{BB962C8B-B14F-4D97-AF65-F5344CB8AC3E}">
        <p14:creationId xmlns:p14="http://schemas.microsoft.com/office/powerpoint/2010/main" val="3455114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Gids laat</a:t>
            </a:r>
            <a:r>
              <a:rPr lang="nl-NL" baseline="0" dirty="0"/>
              <a:t> een cheeta vacht zien aan een basisschool klas tijdens een klasbezoek. Er werken rond de 200 gidsen bij Burgers’ Zoo.</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30</a:t>
            </a:fld>
            <a:endParaRPr lang="nl-NL"/>
          </a:p>
        </p:txBody>
      </p:sp>
    </p:spTree>
    <p:extLst>
      <p:ext uri="{BB962C8B-B14F-4D97-AF65-F5344CB8AC3E}">
        <p14:creationId xmlns:p14="http://schemas.microsoft.com/office/powerpoint/2010/main" val="1154477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a:t>
            </a:r>
            <a:r>
              <a:rPr lang="nl-NL" baseline="0" dirty="0"/>
              <a:t> Safari Meeting Centre bestaat uit verschillende zalen waar mensen kunnen vergaderen, een lezing kunnen volgen of een cursus kunnen geven. Deze ruimtes liggen bij het Safari restaurant, de </a:t>
            </a:r>
            <a:r>
              <a:rPr lang="nl-NL" baseline="0" dirty="0" err="1"/>
              <a:t>lodges</a:t>
            </a:r>
            <a:r>
              <a:rPr lang="nl-NL" baseline="0" dirty="0"/>
              <a:t> kijken uit over de safari vlakte. Het Safari Meeting Centre wordt vooral voor de zakelijk markt gebruikt, deze zalen kunnen worden gehuurd, horeca kan erbij geboekt worden. Events gaat over de boekingen van zakelijke groepen en hun dagprogramma.</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33</a:t>
            </a:fld>
            <a:endParaRPr lang="nl-NL"/>
          </a:p>
        </p:txBody>
      </p:sp>
    </p:spTree>
    <p:extLst>
      <p:ext uri="{BB962C8B-B14F-4D97-AF65-F5344CB8AC3E}">
        <p14:creationId xmlns:p14="http://schemas.microsoft.com/office/powerpoint/2010/main" val="2067224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afdeling marketing zorgt ervoor dat de bezoekers naar ons dierenpark komen en op de hoogte blijven van alle nieuwtjes en ontwikkelingen</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34</a:t>
            </a:fld>
            <a:endParaRPr lang="nl-NL"/>
          </a:p>
        </p:txBody>
      </p:sp>
    </p:spTree>
    <p:extLst>
      <p:ext uri="{BB962C8B-B14F-4D97-AF65-F5344CB8AC3E}">
        <p14:creationId xmlns:p14="http://schemas.microsoft.com/office/powerpoint/2010/main" val="1097425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Boven:</a:t>
            </a:r>
            <a:r>
              <a:rPr lang="nl-NL" baseline="0" dirty="0"/>
              <a:t> </a:t>
            </a:r>
            <a:r>
              <a:rPr lang="nl-NL" baseline="0" dirty="0" err="1"/>
              <a:t>Mudmasters</a:t>
            </a:r>
            <a:r>
              <a:rPr lang="nl-NL" baseline="0" dirty="0"/>
              <a:t> een modder race die georganiseerd werd in samenwerking met Burgers’ Zoo / TV serie Drukte in de dierentuin, herhalingen zijn nog steeds te zien op tv / onze vlogger Noëlle die regelmatig nieuwe video’s online heeft op ons YouTube kanaal.</a:t>
            </a:r>
            <a:br>
              <a:rPr lang="nl-NL" baseline="0" dirty="0"/>
            </a:br>
            <a:r>
              <a:rPr lang="nl-NL" baseline="0" dirty="0"/>
              <a:t>Midden: Zoë &amp; </a:t>
            </a:r>
            <a:r>
              <a:rPr lang="nl-NL" baseline="0" dirty="0" err="1"/>
              <a:t>Silos</a:t>
            </a:r>
            <a:r>
              <a:rPr lang="nl-NL" baseline="0" dirty="0"/>
              <a:t> </a:t>
            </a:r>
            <a:r>
              <a:rPr lang="nl-NL" baseline="0" dirty="0" err="1"/>
              <a:t>zomerchallenge</a:t>
            </a:r>
            <a:r>
              <a:rPr lang="nl-NL" baseline="0" dirty="0"/>
              <a:t> op YouTube / </a:t>
            </a:r>
            <a:r>
              <a:rPr lang="nl-NL" baseline="0" dirty="0" err="1"/>
              <a:t>Silent</a:t>
            </a:r>
            <a:r>
              <a:rPr lang="nl-NL" baseline="0" dirty="0"/>
              <a:t> Zoo, in de tijd waarop het park gesloten was </a:t>
            </a:r>
            <a:r>
              <a:rPr lang="nl-NL" baseline="0" dirty="0" err="1"/>
              <a:t>ivm</a:t>
            </a:r>
            <a:r>
              <a:rPr lang="nl-NL" baseline="0" dirty="0"/>
              <a:t> corona hebben we prachtige beelden gemaakt van een stille dierentuin</a:t>
            </a:r>
          </a:p>
          <a:p>
            <a:r>
              <a:rPr lang="nl-NL" baseline="0" dirty="0"/>
              <a:t>Onder: Een van de musicals van Zoë en </a:t>
            </a:r>
            <a:r>
              <a:rPr lang="nl-NL" baseline="0" dirty="0" err="1"/>
              <a:t>Silos</a:t>
            </a:r>
            <a:r>
              <a:rPr lang="nl-NL" baseline="0" dirty="0"/>
              <a:t> die hier in een zomervakantie te zien was / </a:t>
            </a:r>
            <a:r>
              <a:rPr lang="nl-NL" baseline="0" dirty="0" err="1"/>
              <a:t>LegoBricks</a:t>
            </a:r>
            <a:r>
              <a:rPr lang="nl-NL" baseline="0" dirty="0"/>
              <a:t>, grote dieren van lego over het hele park te zien / Big </a:t>
            </a:r>
            <a:r>
              <a:rPr lang="nl-NL" baseline="0" dirty="0" err="1"/>
              <a:t>Insects</a:t>
            </a:r>
            <a:r>
              <a:rPr lang="nl-NL" baseline="0" dirty="0"/>
              <a:t>, grote insecten te zien in ons park najaar 2020 / Escape zoo, een speur en ontdektocht die in het voorjaar van 2020 plaats heeft gevonden /  Muzikanten tijdens het Afrika festival een, te zien in de kerstvakantie van 2020-2021</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36</a:t>
            </a:fld>
            <a:endParaRPr lang="nl-NL"/>
          </a:p>
        </p:txBody>
      </p:sp>
    </p:spTree>
    <p:extLst>
      <p:ext uri="{BB962C8B-B14F-4D97-AF65-F5344CB8AC3E}">
        <p14:creationId xmlns:p14="http://schemas.microsoft.com/office/powerpoint/2010/main" val="1896044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Tot ziens in Burgers’ Zoo!  Voor meer informatie over schoolreisjes en andere bezoeken kijk op onze website: www.burgerszoo.nl</a:t>
            </a:r>
          </a:p>
          <a:p>
            <a:r>
              <a:rPr lang="nl-NL" dirty="0"/>
              <a:t>Opzoek naar themamateriaal of aangepaste lessen voor het basisonderwijs? Mail naar educatie@burgerszoo.nl We kijken graag wat we voor u kunnen betekenen.</a:t>
            </a:r>
          </a:p>
          <a:p>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37</a:t>
            </a:fld>
            <a:endParaRPr lang="nl-NL"/>
          </a:p>
        </p:txBody>
      </p:sp>
    </p:spTree>
    <p:extLst>
      <p:ext uri="{BB962C8B-B14F-4D97-AF65-F5344CB8AC3E}">
        <p14:creationId xmlns:p14="http://schemas.microsoft.com/office/powerpoint/2010/main" val="2767263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Vroeger was een dierentuin anders dan nu. Natuurbehoud is nu een van de belangrijkste uitgangspunten van een dierentuin. Vroeger was dit niet zo. Vroeger was een dierentuin net als een postzegelverzameling, een verzameling dieren van over de hele wereld. </a:t>
            </a:r>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4</a:t>
            </a:fld>
            <a:endParaRPr lang="nl-NL"/>
          </a:p>
        </p:txBody>
      </p:sp>
    </p:spTree>
    <p:extLst>
      <p:ext uri="{BB962C8B-B14F-4D97-AF65-F5344CB8AC3E}">
        <p14:creationId xmlns:p14="http://schemas.microsoft.com/office/powerpoint/2010/main" val="1341194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Tegenwoordig willen we graag de dieren zoveel mogelijk laten zien zoals ze ook in het wild leven</a:t>
            </a:r>
            <a:r>
              <a:rPr lang="nl-NL" baseline="0" dirty="0"/>
              <a:t> om een beeld te geven van het leefgebied dat zij vertegenwoordigen.  </a:t>
            </a:r>
            <a:r>
              <a:rPr lang="nl-NL" baseline="0" dirty="0" err="1"/>
              <a:t>Burgers’Zoo</a:t>
            </a:r>
            <a:r>
              <a:rPr lang="nl-NL" baseline="0" dirty="0"/>
              <a:t> staat bekend om zijn </a:t>
            </a:r>
            <a:r>
              <a:rPr lang="nl-NL" baseline="0" dirty="0" err="1"/>
              <a:t>ecodisplays</a:t>
            </a:r>
            <a:r>
              <a:rPr lang="nl-NL" baseline="0" dirty="0"/>
              <a:t>. Op de foto de giraffes op de Safari vlakte, ze leven daar overdag samen met neushoorns (ook op de foto te zien) </a:t>
            </a:r>
            <a:r>
              <a:rPr lang="nl-NL" baseline="0" dirty="0" err="1"/>
              <a:t>antilopes</a:t>
            </a:r>
            <a:r>
              <a:rPr lang="nl-NL" baseline="0" dirty="0"/>
              <a:t>, zebra’s en gnoes.</a:t>
            </a:r>
            <a:br>
              <a:rPr lang="nl-NL" baseline="0" dirty="0"/>
            </a:br>
            <a:r>
              <a:rPr lang="nl-NL" dirty="0"/>
              <a:t>(Wij</a:t>
            </a:r>
            <a:r>
              <a:rPr lang="nl-NL" baseline="0" dirty="0"/>
              <a:t> hebben Aziatische olifanten, zij komen niet voor in Afrika en hebben daarom hun een eigen gebied in het midden van het park, los van de Safari)</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5</a:t>
            </a:fld>
            <a:endParaRPr lang="nl-NL"/>
          </a:p>
        </p:txBody>
      </p:sp>
    </p:spTree>
    <p:extLst>
      <p:ext uri="{BB962C8B-B14F-4D97-AF65-F5344CB8AC3E}">
        <p14:creationId xmlns:p14="http://schemas.microsoft.com/office/powerpoint/2010/main" val="3751778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6</a:t>
            </a:fld>
            <a:endParaRPr lang="nl-NL"/>
          </a:p>
        </p:txBody>
      </p:sp>
    </p:spTree>
    <p:extLst>
      <p:ext uri="{BB962C8B-B14F-4D97-AF65-F5344CB8AC3E}">
        <p14:creationId xmlns:p14="http://schemas.microsoft.com/office/powerpoint/2010/main" val="1083129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7</a:t>
            </a:fld>
            <a:endParaRPr lang="nl-NL"/>
          </a:p>
        </p:txBody>
      </p:sp>
    </p:spTree>
    <p:extLst>
      <p:ext uri="{BB962C8B-B14F-4D97-AF65-F5344CB8AC3E}">
        <p14:creationId xmlns:p14="http://schemas.microsoft.com/office/powerpoint/2010/main" val="2502995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Taken van de dierverzorger: Verblijven</a:t>
            </a:r>
            <a:r>
              <a:rPr lang="nl-NL" baseline="0" dirty="0"/>
              <a:t> schoonmaken, voeren klaarleggen, observeren, noteren.</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8</a:t>
            </a:fld>
            <a:endParaRPr lang="nl-NL"/>
          </a:p>
        </p:txBody>
      </p:sp>
    </p:spTree>
    <p:extLst>
      <p:ext uri="{BB962C8B-B14F-4D97-AF65-F5344CB8AC3E}">
        <p14:creationId xmlns:p14="http://schemas.microsoft.com/office/powerpoint/2010/main" val="10255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1"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dirty="0">
                <a:latin typeface="Calibri" charset="0"/>
              </a:rPr>
              <a:t>In een centrale keuken</a:t>
            </a:r>
            <a:r>
              <a:rPr lang="nl-NL" baseline="0" dirty="0">
                <a:latin typeface="Calibri" charset="0"/>
              </a:rPr>
              <a:t> wordt het eten voor alle dieren klaargemaakt. </a:t>
            </a:r>
            <a:endParaRPr lang="nl-NL" dirty="0">
              <a:latin typeface="Calibri" charset="0"/>
            </a:endParaRPr>
          </a:p>
        </p:txBody>
      </p:sp>
      <p:sp>
        <p:nvSpPr>
          <p:cNvPr id="12292"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908F5D22-5E3F-C34C-9AFF-4B0B14D362EC}" type="slidenum">
              <a:rPr lang="nl-NL"/>
              <a:pPr/>
              <a:t>9</a:t>
            </a:fld>
            <a:endParaRPr lang="nl-NL"/>
          </a:p>
        </p:txBody>
      </p:sp>
    </p:spTree>
    <p:extLst>
      <p:ext uri="{BB962C8B-B14F-4D97-AF65-F5344CB8AC3E}">
        <p14:creationId xmlns:p14="http://schemas.microsoft.com/office/powerpoint/2010/main" val="1108540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13</a:t>
            </a:fld>
            <a:endParaRPr lang="nl-NL"/>
          </a:p>
        </p:txBody>
      </p:sp>
    </p:spTree>
    <p:extLst>
      <p:ext uri="{BB962C8B-B14F-4D97-AF65-F5344CB8AC3E}">
        <p14:creationId xmlns:p14="http://schemas.microsoft.com/office/powerpoint/2010/main" val="47559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algemeen gebruik</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238650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gebruik</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197252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Engels</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459873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8839200" y="274639"/>
            <a:ext cx="2743200" cy="5851525"/>
          </a:xfrm>
        </p:spPr>
        <p:txBody>
          <a:bodyPr vert="eaVert"/>
          <a:lstStyle/>
          <a:p>
            <a:r>
              <a:rPr lang="nl-NL" dirty="0"/>
              <a:t>Sheets algemeen Engels</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6513671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algemeen Duits</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300414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Duits</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5071921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algemeen Duits</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5174768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Duits</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8239811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algemeen Duits</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1984976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Duits</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632068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032446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algemeen Duits</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52140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8839200" y="274639"/>
            <a:ext cx="2743200" cy="5851525"/>
          </a:xfrm>
        </p:spPr>
        <p:txBody>
          <a:bodyPr vert="eaVert"/>
          <a:lstStyle/>
          <a:p>
            <a:r>
              <a:rPr lang="nl-NL" dirty="0"/>
              <a:t>Sheets algemeen gebruik</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851009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algemeen Duits</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0090102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Duits</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3498638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8839200" y="274639"/>
            <a:ext cx="2743200" cy="5851525"/>
          </a:xfrm>
        </p:spPr>
        <p:txBody>
          <a:bodyPr vert="eaVert"/>
          <a:lstStyle/>
          <a:p>
            <a:r>
              <a:rPr lang="nl-NL" dirty="0"/>
              <a:t>Sheets algemeen Duits</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346597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Safari</a:t>
            </a:r>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612935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Safari</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501843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Safari</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850845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Safari</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582208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Safari</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104728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Safari</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829911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Safari</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712845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89138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gebruik</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17449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Safari</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176929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Safari</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881130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a:t>
            </a:r>
            <a:r>
              <a:rPr lang="nl-NL" dirty="0" err="1"/>
              <a:t>Desert</a:t>
            </a:r>
            <a:endParaRPr lang="nl-NL" dirty="0"/>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2462454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a:t>
            </a:r>
            <a:r>
              <a:rPr lang="nl-NL" dirty="0" err="1"/>
              <a:t>Desert</a:t>
            </a:r>
            <a:endParaRPr lang="nl-NL" dirty="0"/>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549085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a:t>
            </a:r>
            <a:r>
              <a:rPr lang="nl-NL" dirty="0" err="1"/>
              <a:t>Desert</a:t>
            </a:r>
            <a:endParaRPr lang="nl-NL" dirty="0"/>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090652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807960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7848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a:t>
            </a:r>
            <a:r>
              <a:rPr lang="nl-NL" dirty="0" err="1"/>
              <a:t>Desert</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211016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a:t>
            </a:r>
            <a:r>
              <a:rPr lang="nl-NL" dirty="0" err="1"/>
              <a:t>Desert</a:t>
            </a:r>
            <a:endParaRPr lang="nl-NL" dirty="0"/>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5477643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899085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algemeen gebruik</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262498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a:t>
            </a:r>
            <a:r>
              <a:rPr lang="nl-NL" dirty="0" err="1"/>
              <a:t>Desert</a:t>
            </a:r>
            <a:endParaRPr lang="nl-NL" dirty="0"/>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76315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17759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Mangrove</a:t>
            </a:r>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1652414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Mangrove</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344564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Mangrove</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07625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Mangrove</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39035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Mangrove</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80710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Mangrove</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37558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Mangrove</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57860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2054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gebruik</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5136197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Mangrove</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1345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Mangrove</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03008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a:t>
            </a:r>
            <a:r>
              <a:rPr lang="nl-NL" dirty="0" err="1"/>
              <a:t>Rimba</a:t>
            </a:r>
            <a:endParaRPr lang="nl-NL" dirty="0"/>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1462129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a:t>
            </a:r>
            <a:r>
              <a:rPr lang="nl-NL" dirty="0" err="1"/>
              <a:t>Rimba</a:t>
            </a:r>
            <a:endParaRPr lang="nl-NL" dirty="0"/>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344564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a:t>
            </a:r>
            <a:r>
              <a:rPr lang="nl-NL" dirty="0" err="1"/>
              <a:t>Rimba</a:t>
            </a:r>
            <a:endParaRPr lang="nl-NL" dirty="0"/>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07625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a:t>
            </a:r>
            <a:r>
              <a:rPr lang="nl-NL" dirty="0" err="1"/>
              <a:t>Rimba</a:t>
            </a:r>
            <a:endParaRPr lang="nl-NL"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39035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a:t>
            </a:r>
            <a:r>
              <a:rPr lang="nl-NL" dirty="0" err="1"/>
              <a:t>Rimba</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807108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a:t>
            </a:r>
            <a:r>
              <a:rPr lang="nl-NL" dirty="0" err="1"/>
              <a:t>Rimba</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375587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a:t>
            </a:r>
            <a:r>
              <a:rPr lang="nl-NL" dirty="0" err="1"/>
              <a:t>Rimba</a:t>
            </a:r>
            <a:endParaRPr lang="nl-NL" dirty="0"/>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57860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205447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algemeen gebruik</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4816545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a:t>
            </a:r>
            <a:r>
              <a:rPr lang="nl-NL" dirty="0" err="1"/>
              <a:t>Rimba</a:t>
            </a:r>
            <a:endParaRPr lang="nl-NL" dirty="0"/>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13455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a:t>
            </a:r>
            <a:r>
              <a:rPr lang="nl-NL" dirty="0" err="1"/>
              <a:t>Rimba</a:t>
            </a:r>
            <a:endParaRPr lang="nl-NL" dirty="0"/>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03008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Bush</a:t>
            </a:r>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4224802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Bush</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344564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Bush</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07625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Bush</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39035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Bush</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807108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Bush</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37558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Bush</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578605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205447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gebruik</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3112753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Bush</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13455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Bush</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030087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Ocean</a:t>
            </a:r>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18466756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Ocean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3445643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Ocean</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076250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Ocean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390356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Ocean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807108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Ocean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375587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Ocean</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578605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205447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1965946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Ocean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13455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Ocean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030087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Algemeen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3445643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076250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Algemeen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390356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807108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Algemeen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375587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578605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2054475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Algemeen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1345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algemeen gebruik</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8039773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Algemeen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030087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solidFill>
                  <a:srgbClr val="000000"/>
                </a:solidFill>
              </a:defRPr>
            </a:lvl1pPr>
          </a:lstStyle>
          <a:p>
            <a:r>
              <a:rPr lang="nl-NL" dirty="0"/>
              <a:t>Tussenpagina Burgers’ Park</a:t>
            </a:r>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2635143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Park</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1528260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Park</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084774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Park</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0594606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Park</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4723905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Park</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5317849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Park</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251098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591262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Park</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841012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algemeen gebruik</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4911393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Park</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6292504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algemeen Engels</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6302633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Engels</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4224218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algemeen Engels</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8386845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Engels</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106829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algemeen Engels</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4373923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Engels</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4919249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76885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algemeen Engels</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2227777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algemeen Engels</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480008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0.xml"/><Relationship Id="rId1"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11.jpg"/><Relationship Id="rId5" Type="http://schemas.openxmlformats.org/officeDocument/2006/relationships/slideLayout" Target="../slideLayouts/slideLayout57.xml"/><Relationship Id="rId10" Type="http://schemas.openxmlformats.org/officeDocument/2006/relationships/theme" Target="../theme/theme11.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2.xml"/><Relationship Id="rId1" Type="http://schemas.openxmlformats.org/officeDocument/2006/relationships/slideLayout" Target="../slideLayouts/slideLayout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13.jpg"/><Relationship Id="rId5" Type="http://schemas.openxmlformats.org/officeDocument/2006/relationships/slideLayout" Target="../slideLayouts/slideLayout67.xml"/><Relationship Id="rId10" Type="http://schemas.openxmlformats.org/officeDocument/2006/relationships/theme" Target="../theme/theme13.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14.jpg"/><Relationship Id="rId5" Type="http://schemas.openxmlformats.org/officeDocument/2006/relationships/slideLayout" Target="../slideLayouts/slideLayout76.xml"/><Relationship Id="rId10" Type="http://schemas.openxmlformats.org/officeDocument/2006/relationships/theme" Target="../theme/theme14.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5.xml"/><Relationship Id="rId1" Type="http://schemas.openxmlformats.org/officeDocument/2006/relationships/slideLayout" Target="../slideLayouts/slideLayout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16.jpg"/><Relationship Id="rId5" Type="http://schemas.openxmlformats.org/officeDocument/2006/relationships/slideLayout" Target="../slideLayouts/slideLayout86.xml"/><Relationship Id="rId10" Type="http://schemas.openxmlformats.org/officeDocument/2006/relationships/theme" Target="../theme/theme16.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7.jp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8.jp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3.jpg"/><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5.jpg"/><Relationship Id="rId5" Type="http://schemas.openxmlformats.org/officeDocument/2006/relationships/slideLayout" Target="../slideLayouts/slideLayout27.xml"/><Relationship Id="rId10" Type="http://schemas.openxmlformats.org/officeDocument/2006/relationships/theme" Target="../theme/theme5.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7.jpg"/><Relationship Id="rId5" Type="http://schemas.openxmlformats.org/officeDocument/2006/relationships/slideLayout" Target="../slideLayouts/slideLayout37.xml"/><Relationship Id="rId10" Type="http://schemas.openxmlformats.org/officeDocument/2006/relationships/theme" Target="../theme/theme7.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4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9.jpg"/><Relationship Id="rId5" Type="http://schemas.openxmlformats.org/officeDocument/2006/relationships/slideLayout" Target="../slideLayouts/slideLayout47.xml"/><Relationship Id="rId10" Type="http://schemas.openxmlformats.org/officeDocument/2006/relationships/theme" Target="../theme/theme9.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algemeen gebruik</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56363805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3175186943"/>
      </p:ext>
    </p:extLst>
  </p:cSld>
  <p:clrMap bg1="lt1" tx1="dk1" bg2="lt2" tx2="dk2" accent1="accent1" accent2="accent2" accent3="accent3" accent4="accent4" accent5="accent5" accent6="accent6" hlink="hlink" folHlink="folHlink"/>
  <p:sldLayoutIdLst>
    <p:sldLayoutId id="21474837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Bush</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82789326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Lst>
  <p:txStyles>
    <p:titleStyle>
      <a:lvl1pPr algn="ctr" defTabSz="914400" rtl="0" eaLnBrk="1" latinLnBrk="0" hangingPunct="1">
        <a:spcBef>
          <a:spcPct val="0"/>
        </a:spcBef>
        <a:buNone/>
        <a:defRPr sz="4400" b="0" kern="1200" baseline="0">
          <a:solidFill>
            <a:srgbClr val="1E7D3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3534858191"/>
      </p:ext>
    </p:extLst>
  </p:cSld>
  <p:clrMap bg1="lt1" tx1="dk1" bg2="lt2" tx2="dk2" accent1="accent1" accent2="accent2" accent3="accent3" accent4="accent4" accent5="accent5" accent6="accent6" hlink="hlink" folHlink="folHlink"/>
  <p:sldLayoutIdLst>
    <p:sldLayoutId id="21474837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Ocean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82789326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p:txStyles>
    <p:titleStyle>
      <a:lvl1pPr algn="ctr" defTabSz="914400" rtl="0" eaLnBrk="1" latinLnBrk="0" hangingPunct="1">
        <a:spcBef>
          <a:spcPct val="0"/>
        </a:spcBef>
        <a:buNone/>
        <a:defRPr sz="4400" b="0" kern="1200" baseline="0">
          <a:solidFill>
            <a:srgbClr val="0099CC"/>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Algemeen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82789326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Lst>
  <p:txStyles>
    <p:titleStyle>
      <a:lvl1pPr algn="ctr" defTabSz="914400" rtl="0" eaLnBrk="1" latinLnBrk="0" hangingPunct="1">
        <a:spcBef>
          <a:spcPct val="0"/>
        </a:spcBef>
        <a:buNone/>
        <a:defRPr sz="4400" b="0" kern="1200" baseline="0">
          <a:solidFill>
            <a:srgbClr val="365C88"/>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2928709741"/>
      </p:ext>
    </p:extLst>
  </p:cSld>
  <p:clrMap bg1="lt1" tx1="dk1" bg2="lt2" tx2="dk2" accent1="accent1" accent2="accent2" accent3="accent3" accent4="accent4" accent5="accent5" accent6="accent6" hlink="hlink" folHlink="folHlink"/>
  <p:sldLayoutIdLst>
    <p:sldLayoutId id="21474837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Park</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376645430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p:txStyles>
    <p:titleStyle>
      <a:lvl1pPr algn="ctr" defTabSz="914400" rtl="0" eaLnBrk="1" latinLnBrk="0" hangingPunct="1">
        <a:spcBef>
          <a:spcPct val="0"/>
        </a:spcBef>
        <a:buNone/>
        <a:defRPr sz="4400" b="0" kern="1200" baseline="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algemeen Engels</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311545372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algemeen Duits</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184790362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3814116393"/>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Safari</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34149607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xStyles>
    <p:titleStyle>
      <a:lvl1pPr algn="ctr" defTabSz="914400" rtl="0" eaLnBrk="1" latinLnBrk="0" hangingPunct="1">
        <a:spcBef>
          <a:spcPct val="0"/>
        </a:spcBef>
        <a:buNone/>
        <a:defRPr sz="4400" b="0" kern="1200" baseline="0">
          <a:solidFill>
            <a:srgbClr val="FF66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2309158974"/>
      </p:ext>
    </p:extLst>
  </p:cSld>
  <p:clrMap bg1="lt1" tx1="dk1" bg2="lt2" tx2="dk2" accent1="accent1" accent2="accent2" accent3="accent3" accent4="accent4" accent5="accent5" accent6="accent6" hlink="hlink" folHlink="folHlink"/>
  <p:sldLayoutIdLst>
    <p:sldLayoutId id="214748375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a:t>
            </a:r>
            <a:r>
              <a:rPr lang="nl-NL" dirty="0" err="1"/>
              <a:t>Desert</a:t>
            </a:r>
            <a:endParaRPr lang="nl-NL" dirty="0"/>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24175923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txStyles>
    <p:titleStyle>
      <a:lvl1pPr algn="ctr" defTabSz="914400" rtl="0" eaLnBrk="1" latinLnBrk="0" hangingPunct="1">
        <a:spcBef>
          <a:spcPct val="0"/>
        </a:spcBef>
        <a:buNone/>
        <a:defRPr sz="4400" b="0" kern="1200" baseline="0">
          <a:solidFill>
            <a:srgbClr val="F9B2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2870404848"/>
      </p:ext>
    </p:extLst>
  </p:cSld>
  <p:clrMap bg1="lt1" tx1="dk1" bg2="lt2" tx2="dk2" accent1="accent1" accent2="accent2" accent3="accent3" accent4="accent4" accent5="accent5" accent6="accent6" hlink="hlink" folHlink="folHlink"/>
  <p:sldLayoutIdLst>
    <p:sldLayoutId id="21474837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Mangrove</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8278932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txStyles>
    <p:titleStyle>
      <a:lvl1pPr algn="ctr" defTabSz="914400" rtl="0" eaLnBrk="1" latinLnBrk="0" hangingPunct="1">
        <a:spcBef>
          <a:spcPct val="0"/>
        </a:spcBef>
        <a:buNone/>
        <a:defRPr sz="4400" b="0" kern="1200" baseline="0">
          <a:solidFill>
            <a:srgbClr val="7E851B"/>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4050597108"/>
      </p:ext>
    </p:extLst>
  </p:cSld>
  <p:clrMap bg1="lt1" tx1="dk1" bg2="lt2" tx2="dk2" accent1="accent1" accent2="accent2" accent3="accent3" accent4="accent4" accent5="accent5" accent6="accent6" hlink="hlink" folHlink="folHlink"/>
  <p:sldLayoutIdLst>
    <p:sldLayoutId id="21474837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a:t>
            </a:r>
            <a:r>
              <a:rPr lang="nl-NL" dirty="0" err="1"/>
              <a:t>Rimba</a:t>
            </a:r>
            <a:endParaRPr lang="nl-NL" dirty="0"/>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82789326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xStyles>
    <p:titleStyle>
      <a:lvl1pPr algn="ctr" defTabSz="914400" rtl="0" eaLnBrk="1" latinLnBrk="0" hangingPunct="1">
        <a:spcBef>
          <a:spcPct val="0"/>
        </a:spcBef>
        <a:buNone/>
        <a:defRPr sz="4400" b="0" kern="1200" baseline="0">
          <a:solidFill>
            <a:srgbClr val="99CC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jpeg"/></Relationships>
</file>

<file path=ppt/slides/_rels/slide1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jpg"/><Relationship Id="rId4" Type="http://schemas.openxmlformats.org/officeDocument/2006/relationships/image" Target="../media/image77.jpeg"/><Relationship Id="rId9" Type="http://schemas.openxmlformats.org/officeDocument/2006/relationships/image" Target="../media/image82.jpeg"/></Relationships>
</file>

<file path=ppt/slides/_rels/slide19.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9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2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2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2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 Id="rId9" Type="http://schemas.openxmlformats.org/officeDocument/2006/relationships/image" Target="../media/image119.jpeg"/></Relationships>
</file>

<file path=ppt/slides/_rels/slide2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33.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34.jpeg"/><Relationship Id="rId11" Type="http://schemas.openxmlformats.org/officeDocument/2006/relationships/image" Target="../media/image139.jpeg"/><Relationship Id="rId5" Type="http://schemas.openxmlformats.org/officeDocument/2006/relationships/image" Target="../media/image133.jpeg"/><Relationship Id="rId10" Type="http://schemas.openxmlformats.org/officeDocument/2006/relationships/image" Target="../media/image138.jpeg"/><Relationship Id="rId4" Type="http://schemas.openxmlformats.org/officeDocument/2006/relationships/image" Target="../media/image132.jpeg"/><Relationship Id="rId9" Type="http://schemas.openxmlformats.org/officeDocument/2006/relationships/image" Target="../media/image137.jpeg"/></Relationships>
</file>

<file path=ppt/slides/_rels/slide3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41.jpeg"/><Relationship Id="rId1" Type="http://schemas.openxmlformats.org/officeDocument/2006/relationships/slideLayout" Target="../slideLayouts/slideLayout7.xml"/><Relationship Id="rId6" Type="http://schemas.openxmlformats.org/officeDocument/2006/relationships/image" Target="../media/image145.jpg"/><Relationship Id="rId5" Type="http://schemas.openxmlformats.org/officeDocument/2006/relationships/image" Target="../media/image144.jpeg"/><Relationship Id="rId4" Type="http://schemas.openxmlformats.org/officeDocument/2006/relationships/image" Target="../media/image143.jpeg"/><Relationship Id="rId9" Type="http://schemas.openxmlformats.org/officeDocument/2006/relationships/image" Target="../media/image148.jpeg"/></Relationships>
</file>

<file path=ppt/slides/_rels/slide36.xml.rels><?xml version="1.0" encoding="UTF-8" standalone="yes"?>
<Relationships xmlns="http://schemas.openxmlformats.org/package/2006/relationships"><Relationship Id="rId8" Type="http://schemas.openxmlformats.org/officeDocument/2006/relationships/image" Target="../media/image154.jpeg"/><Relationship Id="rId13" Type="http://schemas.openxmlformats.org/officeDocument/2006/relationships/image" Target="../media/image159.jpeg"/><Relationship Id="rId3" Type="http://schemas.openxmlformats.org/officeDocument/2006/relationships/image" Target="../media/image149.png"/><Relationship Id="rId7" Type="http://schemas.openxmlformats.org/officeDocument/2006/relationships/image" Target="../media/image153.jpeg"/><Relationship Id="rId12" Type="http://schemas.openxmlformats.org/officeDocument/2006/relationships/image" Target="../media/image158.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52.jpeg"/><Relationship Id="rId11" Type="http://schemas.openxmlformats.org/officeDocument/2006/relationships/image" Target="../media/image157.png"/><Relationship Id="rId5" Type="http://schemas.openxmlformats.org/officeDocument/2006/relationships/image" Target="../media/image151.jpeg"/><Relationship Id="rId10" Type="http://schemas.openxmlformats.org/officeDocument/2006/relationships/image" Target="../media/image156.jpeg"/><Relationship Id="rId4" Type="http://schemas.openxmlformats.org/officeDocument/2006/relationships/image" Target="../media/image150.jpeg"/><Relationship Id="rId9" Type="http://schemas.openxmlformats.org/officeDocument/2006/relationships/image" Target="../media/image155.jpeg"/></Relationships>
</file>

<file path=ppt/slides/_rels/slide3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5719665"/>
          </a:xfrm>
          <a:prstGeom prst="rect">
            <a:avLst/>
          </a:prstGeom>
        </p:spPr>
      </p:pic>
      <p:sp>
        <p:nvSpPr>
          <p:cNvPr id="6" name="Titel 1">
            <a:extLst>
              <a:ext uri="{FF2B5EF4-FFF2-40B4-BE49-F238E27FC236}">
                <a16:creationId xmlns:a16="http://schemas.microsoft.com/office/drawing/2014/main" id="{C7BE8CEE-17CB-4F3D-9456-EF076DBB8033}"/>
              </a:ext>
            </a:extLst>
          </p:cNvPr>
          <p:cNvSpPr txBox="1">
            <a:spLocks/>
          </p:cNvSpPr>
          <p:nvPr/>
        </p:nvSpPr>
        <p:spPr>
          <a:xfrm>
            <a:off x="226827" y="4644620"/>
            <a:ext cx="6659165" cy="863044"/>
          </a:xfrm>
          <a:prstGeom prst="rect">
            <a:avLst/>
          </a:prstGeom>
          <a:solidFill>
            <a:schemeClr val="bg1"/>
          </a:solidFill>
        </p:spPr>
        <p:txBody>
          <a:bodyPr/>
          <a:lstStyle>
            <a:lvl1pPr algn="ctr" defTabSz="914400" rtl="0" eaLnBrk="1" latinLnBrk="0" hangingPunct="1">
              <a:spcBef>
                <a:spcPct val="0"/>
              </a:spcBef>
              <a:buNone/>
              <a:defRPr sz="4400" b="0" kern="1200" baseline="0">
                <a:solidFill>
                  <a:srgbClr val="C00000"/>
                </a:solidFill>
                <a:latin typeface="+mj-lt"/>
                <a:ea typeface="+mj-ea"/>
                <a:cs typeface="+mj-cs"/>
              </a:defRPr>
            </a:lvl1pPr>
          </a:lstStyle>
          <a:p>
            <a:pPr algn="l"/>
            <a:r>
              <a:rPr lang="nl-NL"/>
              <a:t>Werken </a:t>
            </a:r>
            <a:r>
              <a:rPr lang="nl-NL" dirty="0"/>
              <a:t>in de dierentuin</a:t>
            </a:r>
          </a:p>
        </p:txBody>
      </p:sp>
    </p:spTree>
    <p:extLst>
      <p:ext uri="{BB962C8B-B14F-4D97-AF65-F5344CB8AC3E}">
        <p14:creationId xmlns:p14="http://schemas.microsoft.com/office/powerpoint/2010/main" val="872462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65650"/>
            <a:ext cx="3666931" cy="5501121"/>
          </a:xfrm>
          <a:prstGeom prst="rect">
            <a:avLst/>
          </a:prstGeom>
        </p:spPr>
      </p:pic>
      <p:pic>
        <p:nvPicPr>
          <p:cNvPr id="4" name="Afbeelding 3" descr="Afbeelding met boom, buiten, persoon, man&#10;&#10;Beschrijving is gegenereerd met zeer hoge betrouwbaarheid">
            <a:extLst>
              <a:ext uri="{FF2B5EF4-FFF2-40B4-BE49-F238E27FC236}">
                <a16:creationId xmlns:a16="http://schemas.microsoft.com/office/drawing/2014/main" id="{49E9C322-4778-45B7-B7DA-9B092E3CC0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45845" y="165650"/>
            <a:ext cx="1980040" cy="2401338"/>
          </a:xfrm>
          <a:prstGeom prst="rect">
            <a:avLst/>
          </a:prstGeom>
        </p:spPr>
      </p:pic>
      <p:pic>
        <p:nvPicPr>
          <p:cNvPr id="5" name="Afbeelding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82947" y="171450"/>
            <a:ext cx="4009053" cy="5473570"/>
          </a:xfrm>
          <a:prstGeom prst="rect">
            <a:avLst/>
          </a:prstGeom>
        </p:spPr>
      </p:pic>
      <p:pic>
        <p:nvPicPr>
          <p:cNvPr id="6" name="Picture 5" descr="J:\Tom2\Ziezoo\ZieZoo jaar 2011\ZieZoo april 2011\voeren met de tang2.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835240" y="2611722"/>
            <a:ext cx="2238352" cy="3033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Afbeelding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35240" y="165650"/>
            <a:ext cx="2238146" cy="2401338"/>
          </a:xfrm>
          <a:prstGeom prst="rect">
            <a:avLst/>
          </a:prstGeom>
        </p:spPr>
      </p:pic>
      <p:grpSp>
        <p:nvGrpSpPr>
          <p:cNvPr id="8" name="Group 2"/>
          <p:cNvGrpSpPr>
            <a:grpSpLocks/>
          </p:cNvGrpSpPr>
          <p:nvPr/>
        </p:nvGrpSpPr>
        <p:grpSpPr bwMode="auto">
          <a:xfrm>
            <a:off x="3745845" y="4282660"/>
            <a:ext cx="1983140" cy="1384109"/>
            <a:chOff x="8130" y="3952"/>
            <a:chExt cx="3574" cy="3583"/>
          </a:xfrm>
        </p:grpSpPr>
        <p:pic>
          <p:nvPicPr>
            <p:cNvPr id="9" name="Picture 3" descr="P1030218"/>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130" y="3952"/>
              <a:ext cx="3574" cy="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4"/>
            <p:cNvSpPr>
              <a:spLocks noChangeArrowheads="1"/>
            </p:cNvSpPr>
            <p:nvPr/>
          </p:nvSpPr>
          <p:spPr bwMode="auto">
            <a:xfrm>
              <a:off x="8692" y="6059"/>
              <a:ext cx="285" cy="270"/>
            </a:xfrm>
            <a:prstGeom prst="irregularSeal1">
              <a:avLst/>
            </a:prstGeom>
            <a:solidFill>
              <a:srgbClr val="FF0000"/>
            </a:solidFill>
            <a:ln w="9525">
              <a:solidFill>
                <a:srgbClr val="FF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l-NL" altLang="nl-NL" sz="1800"/>
            </a:p>
          </p:txBody>
        </p:sp>
        <p:sp>
          <p:nvSpPr>
            <p:cNvPr id="11" name="AutoShape 5"/>
            <p:cNvSpPr>
              <a:spLocks noChangeArrowheads="1"/>
            </p:cNvSpPr>
            <p:nvPr/>
          </p:nvSpPr>
          <p:spPr bwMode="auto">
            <a:xfrm>
              <a:off x="10864" y="5647"/>
              <a:ext cx="285" cy="270"/>
            </a:xfrm>
            <a:prstGeom prst="irregularSeal1">
              <a:avLst/>
            </a:prstGeom>
            <a:solidFill>
              <a:srgbClr val="FF0000"/>
            </a:solidFill>
            <a:ln w="9525">
              <a:solidFill>
                <a:srgbClr val="FF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l-NL" altLang="nl-NL" sz="1800"/>
            </a:p>
          </p:txBody>
        </p:sp>
      </p:grpSp>
      <p:pic>
        <p:nvPicPr>
          <p:cNvPr id="12" name="Picture 2" descr="J:\Theo Kruse\20130723-IMG_4214.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745845" y="2611722"/>
            <a:ext cx="1980040" cy="159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934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03038" y="217124"/>
            <a:ext cx="8721012" cy="5428213"/>
          </a:xfrm>
          <a:prstGeom prst="rect">
            <a:avLst/>
          </a:prstGeom>
        </p:spPr>
      </p:pic>
      <p:sp>
        <p:nvSpPr>
          <p:cNvPr id="4" name="AutoShape 2" descr="Foto's uit Burgers' Bush | Burgers' Zoo in Arnhe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7174" name="Picture 6" descr="https://www.burgerszoo.nl/media/1174919/Bush-kikker.jpg?width=1400&amp;mode=cro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5575" y="214604"/>
            <a:ext cx="2965643" cy="194885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www.burgerszoo.nl/media/1174931/LI9A7173.jpg?width=1400&amp;mode=crop"/>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5575" y="2217721"/>
            <a:ext cx="2965643" cy="181513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www.burgerszoo.nl/media/1174932/LI9A7287.jpg?width=1400&amp;mode=crop"/>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55574" y="4087125"/>
            <a:ext cx="2965643" cy="155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87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3275045"/>
            <a:ext cx="4248704" cy="2391726"/>
          </a:xfrm>
          <a:prstGeom prst="rect">
            <a:avLst/>
          </a:prstGeom>
        </p:spPr>
      </p:pic>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0003" y="2733330"/>
            <a:ext cx="4400161" cy="2933441"/>
          </a:xfrm>
          <a:prstGeom prst="rect">
            <a:avLst/>
          </a:prstGeom>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5650"/>
            <a:ext cx="4248704" cy="3041780"/>
          </a:xfrm>
          <a:prstGeom prst="rect">
            <a:avLst/>
          </a:prstGeom>
        </p:spPr>
      </p:pic>
      <p:pic>
        <p:nvPicPr>
          <p:cNvPr id="7" name="Afbeelding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91463" y="1635302"/>
            <a:ext cx="3290597" cy="4031469"/>
          </a:xfrm>
          <a:prstGeom prst="rect">
            <a:avLst/>
          </a:prstGeom>
        </p:spPr>
      </p:pic>
      <p:pic>
        <p:nvPicPr>
          <p:cNvPr id="8" name="Afbeelding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95527" y="162912"/>
            <a:ext cx="2574637" cy="2509395"/>
          </a:xfrm>
          <a:prstGeom prst="rect">
            <a:avLst/>
          </a:prstGeom>
        </p:spPr>
      </p:pic>
      <p:pic>
        <p:nvPicPr>
          <p:cNvPr id="3074" name="Picture 2" descr="Arnhemse koralen verhuizen naar Engeland - Binnenland - RD.nl"/>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901403" y="162913"/>
            <a:ext cx="3289987" cy="17204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ean-Louis Kop Twitter वर: &quot;Transport giraf Carlos gaat goed ..."/>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370002" y="162912"/>
            <a:ext cx="1722888" cy="2509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347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cstate="screen">
            <a:extLst>
              <a:ext uri="{28A0092B-C50C-407E-A947-70E740481C1C}">
                <a14:useLocalDpi xmlns:a14="http://schemas.microsoft.com/office/drawing/2010/main"/>
              </a:ext>
            </a:extLst>
          </a:blip>
          <a:srcRect r="-687"/>
          <a:stretch/>
        </p:blipFill>
        <p:spPr>
          <a:xfrm>
            <a:off x="-18660" y="0"/>
            <a:ext cx="12330844" cy="5719665"/>
          </a:xfrm>
          <a:prstGeom prst="rect">
            <a:avLst/>
          </a:prstGeom>
        </p:spPr>
      </p:pic>
      <p:sp>
        <p:nvSpPr>
          <p:cNvPr id="3" name="Titel 1">
            <a:extLst>
              <a:ext uri="{FF2B5EF4-FFF2-40B4-BE49-F238E27FC236}">
                <a16:creationId xmlns:a16="http://schemas.microsoft.com/office/drawing/2014/main" id="{2CD12A18-07BB-44A5-9010-1EB0A03573DE}"/>
              </a:ext>
            </a:extLst>
          </p:cNvPr>
          <p:cNvSpPr txBox="1">
            <a:spLocks/>
          </p:cNvSpPr>
          <p:nvPr/>
        </p:nvSpPr>
        <p:spPr>
          <a:xfrm>
            <a:off x="147784" y="4913471"/>
            <a:ext cx="2735376" cy="739184"/>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dirty="0">
                <a:solidFill>
                  <a:srgbClr val="C00000"/>
                </a:solidFill>
              </a:rPr>
              <a:t>Dierenarts </a:t>
            </a:r>
            <a:br>
              <a:rPr lang="nl-NL" sz="4300" dirty="0">
                <a:solidFill>
                  <a:srgbClr val="C00000"/>
                </a:solidFill>
              </a:rPr>
            </a:br>
            <a:br>
              <a:rPr lang="nl-NL" dirty="0">
                <a:solidFill>
                  <a:srgbClr val="C00000"/>
                </a:solidFill>
              </a:rPr>
            </a:br>
            <a:endParaRPr lang="nl-NL" dirty="0">
              <a:solidFill>
                <a:srgbClr val="C00000"/>
              </a:solidFill>
            </a:endParaRPr>
          </a:p>
        </p:txBody>
      </p:sp>
    </p:spTree>
    <p:extLst>
      <p:ext uri="{BB962C8B-B14F-4D97-AF65-F5344CB8AC3E}">
        <p14:creationId xmlns:p14="http://schemas.microsoft.com/office/powerpoint/2010/main" val="3434810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ctrTitle"/>
          </p:nvPr>
        </p:nvSpPr>
        <p:spPr>
          <a:xfrm>
            <a:off x="3217959" y="885727"/>
            <a:ext cx="8642350" cy="1470025"/>
          </a:xfrm>
        </p:spPr>
        <p:txBody>
          <a:bodyPr/>
          <a:lstStyle/>
          <a:p>
            <a:pPr eaLnBrk="1" hangingPunct="1"/>
            <a:r>
              <a:rPr lang="nl-NL" altLang="nl-NL" sz="3200" dirty="0">
                <a:solidFill>
                  <a:srgbClr val="365C88"/>
                </a:solidFill>
                <a:latin typeface="Arial" panose="020B0604020202020204" pitchFamily="34" charset="0"/>
                <a:cs typeface="Arial" panose="020B0604020202020204" pitchFamily="34" charset="0"/>
              </a:rPr>
              <a:t>Wat doet de dierenarts? </a:t>
            </a:r>
          </a:p>
        </p:txBody>
      </p:sp>
      <p:sp>
        <p:nvSpPr>
          <p:cNvPr id="4" name="Ondertitel 2"/>
          <p:cNvSpPr txBox="1">
            <a:spLocks/>
          </p:cNvSpPr>
          <p:nvPr/>
        </p:nvSpPr>
        <p:spPr>
          <a:xfrm>
            <a:off x="5272687" y="1844674"/>
            <a:ext cx="4383605" cy="36718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r>
              <a:rPr lang="nl-NL" altLang="nl-NL" sz="2800" dirty="0">
                <a:latin typeface="Arial" panose="020B0604020202020204" pitchFamily="34" charset="0"/>
                <a:cs typeface="Arial" panose="020B0604020202020204" pitchFamily="34" charset="0"/>
              </a:rPr>
              <a:t>Opereren</a:t>
            </a:r>
          </a:p>
          <a:p>
            <a:pPr marL="457200" indent="-457200"/>
            <a:r>
              <a:rPr lang="nl-NL" altLang="nl-NL" sz="2800" dirty="0">
                <a:latin typeface="Arial" panose="020B0604020202020204" pitchFamily="34" charset="0"/>
                <a:cs typeface="Arial" panose="020B0604020202020204" pitchFamily="34" charset="0"/>
              </a:rPr>
              <a:t>Wonden hechten</a:t>
            </a:r>
          </a:p>
          <a:p>
            <a:pPr marL="457200" indent="-457200"/>
            <a:r>
              <a:rPr lang="nl-NL" altLang="nl-NL" sz="2800" dirty="0">
                <a:latin typeface="Arial" panose="020B0604020202020204" pitchFamily="34" charset="0"/>
                <a:cs typeface="Arial" panose="020B0604020202020204" pitchFamily="34" charset="0"/>
              </a:rPr>
              <a:t>Hoeven bekappen</a:t>
            </a:r>
          </a:p>
          <a:p>
            <a:pPr marL="457200" indent="-457200"/>
            <a:r>
              <a:rPr lang="nl-NL" altLang="nl-NL" sz="2800" dirty="0">
                <a:latin typeface="Arial" panose="020B0604020202020204" pitchFamily="34" charset="0"/>
                <a:cs typeface="Arial" panose="020B0604020202020204" pitchFamily="34" charset="0"/>
              </a:rPr>
              <a:t>Enten </a:t>
            </a:r>
          </a:p>
          <a:p>
            <a:pPr marL="457200" indent="-457200"/>
            <a:r>
              <a:rPr lang="nl-NL" altLang="nl-NL" sz="2800" dirty="0">
                <a:latin typeface="Arial" panose="020B0604020202020204" pitchFamily="34" charset="0"/>
                <a:cs typeface="Arial" panose="020B0604020202020204" pitchFamily="34" charset="0"/>
              </a:rPr>
              <a:t>Verdoven voor medische checks</a:t>
            </a:r>
          </a:p>
          <a:p>
            <a:pPr marL="457200" indent="-457200"/>
            <a:r>
              <a:rPr lang="nl-NL" altLang="nl-NL" sz="2800" dirty="0">
                <a:latin typeface="Arial" panose="020B0604020202020204" pitchFamily="34" charset="0"/>
                <a:cs typeface="Arial" panose="020B0604020202020204" pitchFamily="34" charset="0"/>
              </a:rPr>
              <a:t>Chippen</a:t>
            </a:r>
          </a:p>
          <a:p>
            <a:pPr marL="457200" indent="-457200"/>
            <a:r>
              <a:rPr lang="nl-NL" altLang="nl-NL" sz="2800" dirty="0">
                <a:latin typeface="Arial" panose="020B0604020202020204" pitchFamily="34" charset="0"/>
                <a:cs typeface="Arial" panose="020B0604020202020204" pitchFamily="34" charset="0"/>
              </a:rPr>
              <a:t>In laten slapen</a:t>
            </a:r>
          </a:p>
        </p:txBody>
      </p:sp>
    </p:spTree>
    <p:extLst>
      <p:ext uri="{BB962C8B-B14F-4D97-AF65-F5344CB8AC3E}">
        <p14:creationId xmlns:p14="http://schemas.microsoft.com/office/powerpoint/2010/main" val="144922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94923" y="2481942"/>
            <a:ext cx="2360644" cy="3181738"/>
          </a:xfrm>
          <a:prstGeom prst="rect">
            <a:avLst/>
          </a:prstGeom>
        </p:spPr>
      </p:pic>
      <p:pic>
        <p:nvPicPr>
          <p:cNvPr id="4" name="Afbeelding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481942"/>
            <a:ext cx="3620277" cy="3181738"/>
          </a:xfrm>
          <a:prstGeom prst="rect">
            <a:avLst/>
          </a:prstGeom>
        </p:spPr>
      </p:pic>
      <p:pic>
        <p:nvPicPr>
          <p:cNvPr id="9" name="Afbeelding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18375" y="2481942"/>
            <a:ext cx="3573625" cy="3181529"/>
          </a:xfrm>
          <a:prstGeom prst="rect">
            <a:avLst/>
          </a:prstGeom>
        </p:spPr>
      </p:pic>
      <p:pic>
        <p:nvPicPr>
          <p:cNvPr id="10" name="Afbeelding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23935"/>
            <a:ext cx="2500605" cy="2169225"/>
          </a:xfrm>
          <a:prstGeom prst="rect">
            <a:avLst/>
          </a:prstGeom>
        </p:spPr>
      </p:pic>
      <p:pic>
        <p:nvPicPr>
          <p:cNvPr id="12" name="Afbeelding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358604" y="219881"/>
            <a:ext cx="2833396" cy="2169225"/>
          </a:xfrm>
          <a:prstGeom prst="rect">
            <a:avLst/>
          </a:prstGeom>
        </p:spPr>
      </p:pic>
      <p:pic>
        <p:nvPicPr>
          <p:cNvPr id="13" name="Afbeelding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593911" y="224607"/>
            <a:ext cx="2556588" cy="2164499"/>
          </a:xfrm>
          <a:prstGeom prst="rect">
            <a:avLst/>
          </a:prstGeom>
        </p:spPr>
      </p:pic>
      <p:pic>
        <p:nvPicPr>
          <p:cNvPr id="9220" name="Picture 4" descr="Vis geopereerd in Burgers' Zoo Arnhem | Arnhem | gelderlander.nl"/>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243806" y="223935"/>
            <a:ext cx="4040154" cy="2165171"/>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130213" y="2481941"/>
            <a:ext cx="2416628" cy="3181529"/>
          </a:xfrm>
          <a:prstGeom prst="rect">
            <a:avLst/>
          </a:prstGeom>
        </p:spPr>
      </p:pic>
    </p:spTree>
    <p:extLst>
      <p:ext uri="{BB962C8B-B14F-4D97-AF65-F5344CB8AC3E}">
        <p14:creationId xmlns:p14="http://schemas.microsoft.com/office/powerpoint/2010/main" val="1631627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8645" y="1800810"/>
            <a:ext cx="2833355" cy="3862874"/>
          </a:xfrm>
          <a:prstGeom prst="rect">
            <a:avLst/>
          </a:prstGeom>
        </p:spPr>
      </p:pic>
      <p:pic>
        <p:nvPicPr>
          <p:cNvPr id="11278" name="Picture 14" descr="Stef en Ruub bouwen Burgers' Zoo - #PlanetZoo 1 - YouTub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2"/>
          <a:stretch/>
        </p:blipFill>
        <p:spPr bwMode="auto">
          <a:xfrm>
            <a:off x="4668072" y="1800809"/>
            <a:ext cx="4889044" cy="3862873"/>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Stef en Ruub bouwen Burgers' Zoo - #PlanetZoo 1 - YouTub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1800806"/>
            <a:ext cx="4842588" cy="3862875"/>
          </a:xfrm>
          <a:prstGeom prst="rect">
            <a:avLst/>
          </a:prstGeom>
          <a:noFill/>
          <a:extLst>
            <a:ext uri="{909E8E84-426E-40DD-AFC4-6F175D3DCCD1}">
              <a14:hiddenFill xmlns:a14="http://schemas.microsoft.com/office/drawing/2010/main">
                <a:solidFill>
                  <a:srgbClr val="FFFFFF"/>
                </a:solidFill>
              </a14:hiddenFill>
            </a:ext>
          </a:extLst>
        </p:spPr>
      </p:pic>
      <p:sp>
        <p:nvSpPr>
          <p:cNvPr id="16" name="Titel 1">
            <a:extLst>
              <a:ext uri="{FF2B5EF4-FFF2-40B4-BE49-F238E27FC236}">
                <a16:creationId xmlns:a16="http://schemas.microsoft.com/office/drawing/2014/main" id="{2CD12A18-07BB-44A5-9010-1EB0A03573DE}"/>
              </a:ext>
            </a:extLst>
          </p:cNvPr>
          <p:cNvSpPr txBox="1">
            <a:spLocks/>
          </p:cNvSpPr>
          <p:nvPr/>
        </p:nvSpPr>
        <p:spPr>
          <a:xfrm>
            <a:off x="152014" y="4801504"/>
            <a:ext cx="5735601" cy="739184"/>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dirty="0">
                <a:solidFill>
                  <a:srgbClr val="C00000"/>
                </a:solidFill>
              </a:rPr>
              <a:t>Dierenverblijf ontwerper</a:t>
            </a:r>
            <a:br>
              <a:rPr lang="nl-NL" sz="4300" dirty="0">
                <a:solidFill>
                  <a:srgbClr val="C00000"/>
                </a:solidFill>
              </a:rPr>
            </a:br>
            <a:br>
              <a:rPr lang="nl-NL" dirty="0">
                <a:solidFill>
                  <a:srgbClr val="C00000"/>
                </a:solidFill>
              </a:rPr>
            </a:br>
            <a:endParaRPr lang="nl-NL" dirty="0">
              <a:solidFill>
                <a:srgbClr val="C00000"/>
              </a:solidFill>
            </a:endParaRPr>
          </a:p>
        </p:txBody>
      </p:sp>
      <p:pic>
        <p:nvPicPr>
          <p:cNvPr id="11286" name="Picture 22" descr="Stef en Ruub - MANGROVE HAL op WARE GROOTTE 🦋 - Deel 1 - #Planet ..."/>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366236" y="-1"/>
            <a:ext cx="3825764" cy="1799762"/>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Stef en Ruub - ENORME STALLEN voor de ZEBRA'S - #Planet Zoo 5 ..."/>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178710" y="-1050"/>
            <a:ext cx="3776613" cy="1799762"/>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Burgers' Zoo - YouTube"/>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348547" y="-3147"/>
            <a:ext cx="4033109" cy="1800805"/>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Dierenparkontwerper Burgers' Zoo test Planet Zoo | Burgers' Zoo in ..."/>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8660" y="-6298"/>
            <a:ext cx="5046198" cy="180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562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2"/>
          <p:cNvSpPr txBox="1">
            <a:spLocks/>
          </p:cNvSpPr>
          <p:nvPr/>
        </p:nvSpPr>
        <p:spPr>
          <a:xfrm>
            <a:off x="5302898" y="2361877"/>
            <a:ext cx="8208962" cy="3671887"/>
          </a:xfrm>
          <a:prstGeom prst="rect">
            <a:avLst/>
          </a:prstGeom>
        </p:spPr>
        <p:txBody>
          <a:bodyPr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defRPr/>
            </a:pPr>
            <a:r>
              <a:rPr lang="nl-NL" sz="2800" dirty="0">
                <a:latin typeface="Arial" pitchFamily="34" charset="0"/>
                <a:cs typeface="Arial" pitchFamily="34" charset="0"/>
              </a:rPr>
              <a:t>Veiligheid dier, verzorger, bezoeker</a:t>
            </a:r>
          </a:p>
          <a:p>
            <a:pPr marL="457200" indent="-457200">
              <a:defRPr/>
            </a:pPr>
            <a:r>
              <a:rPr lang="nl-NL" sz="2800" dirty="0">
                <a:latin typeface="Arial" pitchFamily="34" charset="0"/>
                <a:cs typeface="Arial" pitchFamily="34" charset="0"/>
              </a:rPr>
              <a:t>Natuurlijke omgeving</a:t>
            </a:r>
          </a:p>
          <a:p>
            <a:pPr marL="457200" indent="-457200">
              <a:defRPr/>
            </a:pPr>
            <a:r>
              <a:rPr lang="nl-NL" sz="2800" dirty="0">
                <a:latin typeface="Arial" pitchFamily="34" charset="0"/>
                <a:cs typeface="Arial" pitchFamily="34" charset="0"/>
              </a:rPr>
              <a:t>Passend ontwerp</a:t>
            </a:r>
          </a:p>
          <a:p>
            <a:pPr marL="457200" indent="-457200">
              <a:defRPr/>
            </a:pPr>
            <a:r>
              <a:rPr lang="nl-NL" sz="2800" dirty="0">
                <a:latin typeface="Arial" pitchFamily="34" charset="0"/>
                <a:cs typeface="Arial" pitchFamily="34" charset="0"/>
              </a:rPr>
              <a:t>Zichtbaarheid</a:t>
            </a:r>
          </a:p>
          <a:p>
            <a:pPr marL="457200" indent="-457200">
              <a:defRPr/>
            </a:pPr>
            <a:r>
              <a:rPr lang="nl-NL" sz="2800" dirty="0">
                <a:latin typeface="Arial" pitchFamily="34" charset="0"/>
                <a:cs typeface="Arial" pitchFamily="34" charset="0"/>
              </a:rPr>
              <a:t>Technische haalbaar</a:t>
            </a:r>
          </a:p>
          <a:p>
            <a:pPr marL="457200" indent="-457200">
              <a:defRPr/>
            </a:pPr>
            <a:r>
              <a:rPr lang="nl-NL" sz="2800" dirty="0">
                <a:latin typeface="Arial" pitchFamily="34" charset="0"/>
                <a:cs typeface="Arial" pitchFamily="34" charset="0"/>
              </a:rPr>
              <a:t>Tijdsplanning </a:t>
            </a:r>
          </a:p>
          <a:p>
            <a:pPr>
              <a:defRPr/>
            </a:pPr>
            <a:endParaRPr lang="nl-NL" dirty="0">
              <a:solidFill>
                <a:schemeClr val="bg1">
                  <a:lumMod val="95000"/>
                </a:schemeClr>
              </a:solidFill>
              <a:latin typeface="OfficinaSanITC" pitchFamily="34" charset="0"/>
            </a:endParaRPr>
          </a:p>
        </p:txBody>
      </p:sp>
      <p:sp>
        <p:nvSpPr>
          <p:cNvPr id="3" name="Titel 1"/>
          <p:cNvSpPr>
            <a:spLocks noGrp="1"/>
          </p:cNvSpPr>
          <p:nvPr>
            <p:ph type="ctrTitle"/>
          </p:nvPr>
        </p:nvSpPr>
        <p:spPr>
          <a:xfrm>
            <a:off x="3981450" y="1373739"/>
            <a:ext cx="7772400" cy="1470025"/>
          </a:xfrm>
        </p:spPr>
        <p:txBody>
          <a:bodyPr/>
          <a:lstStyle/>
          <a:p>
            <a:pPr eaLnBrk="1" hangingPunct="1"/>
            <a:r>
              <a:rPr lang="nl-NL" altLang="nl-NL" sz="3200" dirty="0">
                <a:solidFill>
                  <a:srgbClr val="365C88"/>
                </a:solidFill>
                <a:latin typeface="Arial" panose="020B0604020202020204" pitchFamily="34" charset="0"/>
                <a:cs typeface="Arial" panose="020B0604020202020204" pitchFamily="34" charset="0"/>
              </a:rPr>
              <a:t>Waar moet je aan denken? </a:t>
            </a:r>
          </a:p>
        </p:txBody>
      </p:sp>
    </p:spTree>
    <p:extLst>
      <p:ext uri="{BB962C8B-B14F-4D97-AF65-F5344CB8AC3E}">
        <p14:creationId xmlns:p14="http://schemas.microsoft.com/office/powerpoint/2010/main" val="115181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Burgers' opent grootste overdekte mangrove ter wereld | Default ..."/>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943121" y="2043404"/>
            <a:ext cx="2898204" cy="17638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Vernieuwing parkdeel | Burgers' Zoo in Arnh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0601" y="283224"/>
            <a:ext cx="2975038" cy="13074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Grootste Mangrove van de wereld | Burgers' Zoo in Arnhem"/>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009796" y="3843178"/>
            <a:ext cx="3182204" cy="165718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Vernieuwing parkdeel | Burgers' Zoo in Arnhem"/>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4165" y="1590675"/>
            <a:ext cx="2807910" cy="187506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urgers' Zoo start bouw nieuwe dierverblijven | Burgers' Zoo in Arnhem"/>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0601" y="3702483"/>
            <a:ext cx="2968850" cy="163151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Burgers' Mangrove"/>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37220" y="2773778"/>
            <a:ext cx="3939279" cy="2560222"/>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Burgers' Zoo bouwt grootste overdekte mangrove ter wereld ..."/>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127862" y="102034"/>
            <a:ext cx="2746424" cy="1941370"/>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631483" y="518092"/>
            <a:ext cx="3196493" cy="2003436"/>
          </a:xfrm>
          <a:prstGeom prst="rect">
            <a:avLst/>
          </a:prstGeom>
        </p:spPr>
      </p:pic>
    </p:spTree>
    <p:extLst>
      <p:ext uri="{BB962C8B-B14F-4D97-AF65-F5344CB8AC3E}">
        <p14:creationId xmlns:p14="http://schemas.microsoft.com/office/powerpoint/2010/main" val="1410784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8099" y="3903167"/>
            <a:ext cx="2225764" cy="1610443"/>
          </a:xfrm>
          <a:prstGeom prst="rect">
            <a:avLst/>
          </a:prstGeom>
        </p:spPr>
      </p:pic>
      <p:pic>
        <p:nvPicPr>
          <p:cNvPr id="4" name="Afbeelding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8549" y="2941422"/>
            <a:ext cx="2235313" cy="823930"/>
          </a:xfrm>
          <a:prstGeom prst="rect">
            <a:avLst/>
          </a:prstGeom>
        </p:spPr>
      </p:pic>
      <p:pic>
        <p:nvPicPr>
          <p:cNvPr id="5" name="Afbeelding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8548" y="138722"/>
            <a:ext cx="2235313" cy="2637563"/>
          </a:xfrm>
          <a:prstGeom prst="rect">
            <a:avLst/>
          </a:prstGeom>
        </p:spPr>
      </p:pic>
      <p:pic>
        <p:nvPicPr>
          <p:cNvPr id="6" name="Afbeelding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54348" y="138722"/>
            <a:ext cx="3997183" cy="2819270"/>
          </a:xfrm>
          <a:prstGeom prst="rect">
            <a:avLst/>
          </a:prstGeom>
        </p:spPr>
      </p:pic>
      <p:pic>
        <p:nvPicPr>
          <p:cNvPr id="9" name="Afbeelding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54348" y="3043018"/>
            <a:ext cx="3997183" cy="2470592"/>
          </a:xfrm>
          <a:prstGeom prst="rect">
            <a:avLst/>
          </a:prstGeom>
        </p:spPr>
      </p:pic>
      <p:pic>
        <p:nvPicPr>
          <p:cNvPr id="10" name="Afbeelding 9"/>
          <p:cNvPicPr>
            <a:picLocks noChangeAspect="1"/>
          </p:cNvPicPr>
          <p:nvPr/>
        </p:nvPicPr>
        <p:blipFill rotWithShape="1">
          <a:blip r:embed="rId8" cstate="screen">
            <a:extLst>
              <a:ext uri="{28A0092B-C50C-407E-A947-70E740481C1C}">
                <a14:useLocalDpi xmlns:a14="http://schemas.microsoft.com/office/drawing/2010/main"/>
              </a:ext>
            </a:extLst>
          </a:blip>
          <a:srcRect l="-1"/>
          <a:stretch/>
        </p:blipFill>
        <p:spPr>
          <a:xfrm>
            <a:off x="6762016" y="138722"/>
            <a:ext cx="5069766" cy="3680523"/>
          </a:xfrm>
          <a:prstGeom prst="rect">
            <a:avLst/>
          </a:prstGeom>
        </p:spPr>
      </p:pic>
      <p:pic>
        <p:nvPicPr>
          <p:cNvPr id="11" name="Afbeelding 1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762016" y="3791857"/>
            <a:ext cx="2382557" cy="1721754"/>
          </a:xfrm>
          <a:prstGeom prst="rect">
            <a:avLst/>
          </a:prstGeom>
        </p:spPr>
      </p:pic>
      <p:pic>
        <p:nvPicPr>
          <p:cNvPr id="14" name="Afbeelding 1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777915" y="3792356"/>
            <a:ext cx="2053867" cy="1721254"/>
          </a:xfrm>
          <a:prstGeom prst="rect">
            <a:avLst/>
          </a:prstGeom>
        </p:spPr>
      </p:pic>
      <p:pic>
        <p:nvPicPr>
          <p:cNvPr id="13" name="Afbeelding 1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858803" y="3791857"/>
            <a:ext cx="1174501" cy="864820"/>
          </a:xfrm>
          <a:prstGeom prst="rect">
            <a:avLst/>
          </a:prstGeom>
        </p:spPr>
      </p:pic>
      <p:pic>
        <p:nvPicPr>
          <p:cNvPr id="15" name="Afbeelding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64721" y="4613233"/>
            <a:ext cx="1174501" cy="900377"/>
          </a:xfrm>
          <a:prstGeom prst="rect">
            <a:avLst/>
          </a:prstGeom>
        </p:spPr>
      </p:pic>
    </p:spTree>
    <p:extLst>
      <p:ext uri="{BB962C8B-B14F-4D97-AF65-F5344CB8AC3E}">
        <p14:creationId xmlns:p14="http://schemas.microsoft.com/office/powerpoint/2010/main" val="1263606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06478" y="2213361"/>
            <a:ext cx="4688632" cy="3588046"/>
          </a:xfrm>
          <a:prstGeom prst="rect">
            <a:avLst/>
          </a:prstGeom>
        </p:spPr>
      </p:pic>
      <p:pic>
        <p:nvPicPr>
          <p:cNvPr id="1028" name="Picture 4" descr="Bijna weer aapjes kijken: Burgers' Zoo gaat binnenkort open ..."/>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355" y="0"/>
            <a:ext cx="3340358" cy="216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rken bij | Burgers' Zoo in Arnhem"/>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30317" y="2213361"/>
            <a:ext cx="224433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ventolk vertaalt musical live voor bezoekers | Burgers' Zoo in ..."/>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3628904"/>
            <a:ext cx="3340358" cy="21725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erken bij | Burgers' Zoo in Arnhem"/>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2213361"/>
            <a:ext cx="244201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fari Meeting Centre in Koninklijke Burgers' Zoo: Zakelijke event ..."/>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862949" y="2213361"/>
            <a:ext cx="2536227" cy="137172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childpad maakt weinig indruk op zeekoe in Burgers' Zoo | NU - Het ..."/>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409768" y="1"/>
            <a:ext cx="3989408" cy="216941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Werken bij | Burgers' Zoo in Arnhem"/>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3409768" y="3628903"/>
            <a:ext cx="3989408" cy="2172504"/>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506478" y="0"/>
            <a:ext cx="1554395" cy="2163364"/>
          </a:xfrm>
          <a:prstGeom prst="rect">
            <a:avLst/>
          </a:prstGeom>
        </p:spPr>
      </p:pic>
      <p:pic>
        <p:nvPicPr>
          <p:cNvPr id="4" name="Afbeelding 3"/>
          <p:cNvPicPr>
            <a:picLocks noChangeAspect="1"/>
          </p:cNvPicPr>
          <p:nvPr/>
        </p:nvPicPr>
        <p:blipFill rotWithShape="1">
          <a:blip r:embed="rId12" cstate="screen">
            <a:extLst>
              <a:ext uri="{28A0092B-C50C-407E-A947-70E740481C1C}">
                <a14:useLocalDpi xmlns:a14="http://schemas.microsoft.com/office/drawing/2010/main"/>
              </a:ext>
            </a:extLst>
          </a:blip>
          <a:srcRect t="-95"/>
          <a:stretch/>
        </p:blipFill>
        <p:spPr>
          <a:xfrm>
            <a:off x="9168175" y="-18473"/>
            <a:ext cx="3023825" cy="2181837"/>
          </a:xfrm>
          <a:prstGeom prst="rect">
            <a:avLst/>
          </a:prstGeom>
        </p:spPr>
      </p:pic>
    </p:spTree>
    <p:extLst>
      <p:ext uri="{BB962C8B-B14F-4D97-AF65-F5344CB8AC3E}">
        <p14:creationId xmlns:p14="http://schemas.microsoft.com/office/powerpoint/2010/main" val="2270372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61256"/>
            <a:ext cx="9265298" cy="5428344"/>
          </a:xfrm>
          <a:prstGeom prst="rect">
            <a:avLst/>
          </a:prstGeom>
        </p:spPr>
      </p:pic>
      <p:pic>
        <p:nvPicPr>
          <p:cNvPr id="12290" name="Picture 2" descr="Prijzen | Burgers' Zoo in Arnh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44946" y="261256"/>
            <a:ext cx="3247054" cy="216470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Prijzen | Burgers' Zoo in Arnhem"/>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944946" y="3717511"/>
            <a:ext cx="3247054" cy="197208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Update coronavirus | Burgers' Zoo in Arnhem"/>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44946" y="1961183"/>
            <a:ext cx="3247054" cy="177515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2CD12A18-07BB-44A5-9010-1EB0A03573DE}"/>
              </a:ext>
            </a:extLst>
          </p:cNvPr>
          <p:cNvSpPr txBox="1">
            <a:spLocks/>
          </p:cNvSpPr>
          <p:nvPr/>
        </p:nvSpPr>
        <p:spPr>
          <a:xfrm>
            <a:off x="152014" y="4801504"/>
            <a:ext cx="5306677" cy="739184"/>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dirty="0">
                <a:solidFill>
                  <a:srgbClr val="C00000"/>
                </a:solidFill>
              </a:rPr>
              <a:t>Receptie medewerker</a:t>
            </a:r>
            <a:br>
              <a:rPr lang="nl-NL" sz="4300" dirty="0">
                <a:solidFill>
                  <a:srgbClr val="C00000"/>
                </a:solidFill>
              </a:rPr>
            </a:br>
            <a:br>
              <a:rPr lang="nl-NL" dirty="0">
                <a:solidFill>
                  <a:srgbClr val="C00000"/>
                </a:solidFill>
              </a:rPr>
            </a:br>
            <a:endParaRPr lang="nl-NL" dirty="0">
              <a:solidFill>
                <a:srgbClr val="C00000"/>
              </a:solidFill>
            </a:endParaRPr>
          </a:p>
        </p:txBody>
      </p:sp>
    </p:spTree>
    <p:extLst>
      <p:ext uri="{BB962C8B-B14F-4D97-AF65-F5344CB8AC3E}">
        <p14:creationId xmlns:p14="http://schemas.microsoft.com/office/powerpoint/2010/main" val="1615050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txBox="1">
            <a:spLocks/>
          </p:cNvSpPr>
          <p:nvPr/>
        </p:nvSpPr>
        <p:spPr>
          <a:xfrm>
            <a:off x="5436248" y="2161852"/>
            <a:ext cx="8208962" cy="4048448"/>
          </a:xfrm>
          <a:prstGeom prst="rect">
            <a:avLst/>
          </a:prstGeom>
        </p:spPr>
        <p:txBody>
          <a:bodyPr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defRPr/>
            </a:pPr>
            <a:r>
              <a:rPr lang="nl-NL" sz="2800" dirty="0">
                <a:latin typeface="Arial" pitchFamily="34" charset="0"/>
                <a:cs typeface="Arial" pitchFamily="34" charset="0"/>
              </a:rPr>
              <a:t>Verkoop kaarten en abonnementen</a:t>
            </a:r>
          </a:p>
          <a:p>
            <a:pPr marL="457200" indent="-457200">
              <a:defRPr/>
            </a:pPr>
            <a:r>
              <a:rPr lang="nl-NL" sz="2800" dirty="0">
                <a:latin typeface="Arial" pitchFamily="34" charset="0"/>
                <a:cs typeface="Arial" pitchFamily="34" charset="0"/>
              </a:rPr>
              <a:t>Ontvangst</a:t>
            </a:r>
          </a:p>
          <a:p>
            <a:pPr marL="457200" indent="-457200">
              <a:defRPr/>
            </a:pPr>
            <a:r>
              <a:rPr lang="nl-NL" sz="2800" dirty="0">
                <a:latin typeface="Arial" pitchFamily="34" charset="0"/>
                <a:cs typeface="Arial" pitchFamily="34" charset="0"/>
              </a:rPr>
              <a:t>Parkeren</a:t>
            </a:r>
          </a:p>
          <a:p>
            <a:pPr marL="457200" indent="-457200">
              <a:defRPr/>
            </a:pPr>
            <a:r>
              <a:rPr lang="nl-NL" sz="2800" dirty="0">
                <a:latin typeface="Arial" pitchFamily="34" charset="0"/>
                <a:cs typeface="Arial" pitchFamily="34" charset="0"/>
              </a:rPr>
              <a:t>Contact </a:t>
            </a:r>
            <a:r>
              <a:rPr lang="nl-NL" sz="2800" i="1" dirty="0">
                <a:latin typeface="Arial" pitchFamily="34" charset="0"/>
                <a:cs typeface="Arial" pitchFamily="34" charset="0"/>
              </a:rPr>
              <a:t>in</a:t>
            </a:r>
            <a:r>
              <a:rPr lang="nl-NL" sz="2800" dirty="0">
                <a:latin typeface="Arial" pitchFamily="34" charset="0"/>
                <a:cs typeface="Arial" pitchFamily="34" charset="0"/>
              </a:rPr>
              <a:t> en </a:t>
            </a:r>
            <a:r>
              <a:rPr lang="nl-NL" sz="2800" i="1" dirty="0">
                <a:latin typeface="Arial" pitchFamily="34" charset="0"/>
                <a:cs typeface="Arial" pitchFamily="34" charset="0"/>
              </a:rPr>
              <a:t>buiten</a:t>
            </a:r>
            <a:r>
              <a:rPr lang="nl-NL" sz="2800" dirty="0">
                <a:latin typeface="Arial" pitchFamily="34" charset="0"/>
                <a:cs typeface="Arial" pitchFamily="34" charset="0"/>
              </a:rPr>
              <a:t> het park</a:t>
            </a:r>
          </a:p>
          <a:p>
            <a:pPr marL="457200" indent="-457200">
              <a:defRPr/>
            </a:pPr>
            <a:r>
              <a:rPr lang="nl-NL" sz="2800" dirty="0">
                <a:latin typeface="Arial" pitchFamily="34" charset="0"/>
                <a:cs typeface="Arial" pitchFamily="34" charset="0"/>
              </a:rPr>
              <a:t>Achterwacht verzorgers</a:t>
            </a:r>
          </a:p>
          <a:p>
            <a:pPr marL="457200" indent="-457200">
              <a:defRPr/>
            </a:pPr>
            <a:r>
              <a:rPr lang="nl-NL" sz="2800" dirty="0">
                <a:latin typeface="Arial" pitchFamily="34" charset="0"/>
                <a:cs typeface="Arial" pitchFamily="34" charset="0"/>
              </a:rPr>
              <a:t>Administratie</a:t>
            </a:r>
          </a:p>
          <a:p>
            <a:pPr marL="457200" indent="-457200">
              <a:defRPr/>
            </a:pPr>
            <a:r>
              <a:rPr lang="nl-NL" sz="2800" dirty="0">
                <a:latin typeface="Arial" pitchFamily="34" charset="0"/>
                <a:cs typeface="Arial" pitchFamily="34" charset="0"/>
              </a:rPr>
              <a:t>Kaart controle</a:t>
            </a:r>
          </a:p>
          <a:p>
            <a:pPr marL="457200" indent="-457200">
              <a:defRPr/>
            </a:pPr>
            <a:r>
              <a:rPr lang="nl-NL" sz="2800" dirty="0">
                <a:latin typeface="Arial" pitchFamily="34" charset="0"/>
                <a:cs typeface="Arial" pitchFamily="34" charset="0"/>
              </a:rPr>
              <a:t>….</a:t>
            </a:r>
          </a:p>
          <a:p>
            <a:pPr>
              <a:defRPr/>
            </a:pPr>
            <a:endParaRPr lang="nl-NL" dirty="0">
              <a:solidFill>
                <a:schemeClr val="bg1">
                  <a:lumMod val="95000"/>
                </a:schemeClr>
              </a:solidFill>
              <a:latin typeface="OfficinaSanITC" pitchFamily="34" charset="0"/>
            </a:endParaRPr>
          </a:p>
        </p:txBody>
      </p:sp>
      <p:sp>
        <p:nvSpPr>
          <p:cNvPr id="4" name="Titel 1"/>
          <p:cNvSpPr>
            <a:spLocks noGrp="1"/>
          </p:cNvSpPr>
          <p:nvPr>
            <p:ph type="ctrTitle"/>
          </p:nvPr>
        </p:nvSpPr>
        <p:spPr>
          <a:xfrm>
            <a:off x="4419600" y="1297539"/>
            <a:ext cx="7772400" cy="1470025"/>
          </a:xfrm>
        </p:spPr>
        <p:txBody>
          <a:bodyPr/>
          <a:lstStyle/>
          <a:p>
            <a:pPr eaLnBrk="1" hangingPunct="1"/>
            <a:r>
              <a:rPr lang="nl-NL" altLang="nl-NL" sz="3200" dirty="0">
                <a:solidFill>
                  <a:srgbClr val="365C88"/>
                </a:solidFill>
                <a:latin typeface="Arial" panose="020B0604020202020204" pitchFamily="34" charset="0"/>
                <a:cs typeface="Arial" panose="020B0604020202020204" pitchFamily="34" charset="0"/>
              </a:rPr>
              <a:t>Wat doet de receptie allemaal?</a:t>
            </a:r>
          </a:p>
        </p:txBody>
      </p:sp>
    </p:spTree>
    <p:extLst>
      <p:ext uri="{BB962C8B-B14F-4D97-AF65-F5344CB8AC3E}">
        <p14:creationId xmlns:p14="http://schemas.microsoft.com/office/powerpoint/2010/main" val="343485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screen">
            <a:extLst>
              <a:ext uri="{28A0092B-C50C-407E-A947-70E740481C1C}">
                <a14:useLocalDpi xmlns:a14="http://schemas.microsoft.com/office/drawing/2010/main"/>
              </a:ext>
            </a:extLst>
          </a:blip>
          <a:srcRect l="-116"/>
          <a:stretch/>
        </p:blipFill>
        <p:spPr>
          <a:xfrm>
            <a:off x="-64655" y="0"/>
            <a:ext cx="12256655" cy="5705686"/>
          </a:xfrm>
          <a:prstGeom prst="rect">
            <a:avLst/>
          </a:prstGeom>
        </p:spPr>
      </p:pic>
      <p:sp>
        <p:nvSpPr>
          <p:cNvPr id="3" name="Titel 1">
            <a:extLst>
              <a:ext uri="{FF2B5EF4-FFF2-40B4-BE49-F238E27FC236}">
                <a16:creationId xmlns:a16="http://schemas.microsoft.com/office/drawing/2014/main" id="{2CD12A18-07BB-44A5-9010-1EB0A03573DE}"/>
              </a:ext>
            </a:extLst>
          </p:cNvPr>
          <p:cNvSpPr txBox="1">
            <a:spLocks/>
          </p:cNvSpPr>
          <p:nvPr/>
        </p:nvSpPr>
        <p:spPr>
          <a:xfrm>
            <a:off x="152015" y="4801504"/>
            <a:ext cx="2083186" cy="739184"/>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dirty="0">
                <a:solidFill>
                  <a:srgbClr val="C00000"/>
                </a:solidFill>
              </a:rPr>
              <a:t>kantoor</a:t>
            </a:r>
            <a:br>
              <a:rPr lang="nl-NL" sz="4300" dirty="0">
                <a:solidFill>
                  <a:srgbClr val="C00000"/>
                </a:solidFill>
              </a:rPr>
            </a:br>
            <a:br>
              <a:rPr lang="nl-NL" dirty="0">
                <a:solidFill>
                  <a:srgbClr val="C00000"/>
                </a:solidFill>
              </a:rPr>
            </a:br>
            <a:endParaRPr lang="nl-NL" dirty="0">
              <a:solidFill>
                <a:srgbClr val="C00000"/>
              </a:solidFill>
            </a:endParaRPr>
          </a:p>
        </p:txBody>
      </p:sp>
    </p:spTree>
    <p:extLst>
      <p:ext uri="{BB962C8B-B14F-4D97-AF65-F5344CB8AC3E}">
        <p14:creationId xmlns:p14="http://schemas.microsoft.com/office/powerpoint/2010/main" val="4027463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82473" y="307392"/>
            <a:ext cx="8109528" cy="5367530"/>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07392"/>
            <a:ext cx="3946849" cy="2694426"/>
          </a:xfrm>
          <a:prstGeom prst="rect">
            <a:avLst/>
          </a:prstGeom>
        </p:spPr>
      </p:pic>
      <p:pic>
        <p:nvPicPr>
          <p:cNvPr id="4" name="Afbeelding 3"/>
          <p:cNvPicPr>
            <a:picLocks noChangeAspect="1"/>
          </p:cNvPicPr>
          <p:nvPr/>
        </p:nvPicPr>
        <p:blipFill rotWithShape="1">
          <a:blip r:embed="rId5" cstate="screen">
            <a:extLst>
              <a:ext uri="{28A0092B-C50C-407E-A947-70E740481C1C}">
                <a14:useLocalDpi xmlns:a14="http://schemas.microsoft.com/office/drawing/2010/main"/>
              </a:ext>
            </a:extLst>
          </a:blip>
          <a:srcRect b="-561"/>
          <a:stretch/>
        </p:blipFill>
        <p:spPr>
          <a:xfrm>
            <a:off x="0" y="3132071"/>
            <a:ext cx="3946849" cy="2556588"/>
          </a:xfrm>
          <a:prstGeom prst="rect">
            <a:avLst/>
          </a:prstGeom>
        </p:spPr>
      </p:pic>
      <p:sp>
        <p:nvSpPr>
          <p:cNvPr id="5" name="Titel 1">
            <a:extLst>
              <a:ext uri="{FF2B5EF4-FFF2-40B4-BE49-F238E27FC236}">
                <a16:creationId xmlns:a16="http://schemas.microsoft.com/office/drawing/2014/main" id="{2CD12A18-07BB-44A5-9010-1EB0A03573DE}"/>
              </a:ext>
            </a:extLst>
          </p:cNvPr>
          <p:cNvSpPr txBox="1">
            <a:spLocks/>
          </p:cNvSpPr>
          <p:nvPr/>
        </p:nvSpPr>
        <p:spPr>
          <a:xfrm>
            <a:off x="152014" y="4801504"/>
            <a:ext cx="2655841" cy="739184"/>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dirty="0">
                <a:solidFill>
                  <a:srgbClr val="C00000"/>
                </a:solidFill>
              </a:rPr>
              <a:t>parkwinkel</a:t>
            </a:r>
            <a:br>
              <a:rPr lang="nl-NL" sz="4300" dirty="0">
                <a:solidFill>
                  <a:srgbClr val="C00000"/>
                </a:solidFill>
              </a:rPr>
            </a:br>
            <a:br>
              <a:rPr lang="nl-NL" dirty="0">
                <a:solidFill>
                  <a:srgbClr val="C00000"/>
                </a:solidFill>
              </a:rPr>
            </a:br>
            <a:endParaRPr lang="nl-NL" dirty="0">
              <a:solidFill>
                <a:srgbClr val="C00000"/>
              </a:solidFill>
            </a:endParaRPr>
          </a:p>
        </p:txBody>
      </p:sp>
    </p:spTree>
    <p:extLst>
      <p:ext uri="{BB962C8B-B14F-4D97-AF65-F5344CB8AC3E}">
        <p14:creationId xmlns:p14="http://schemas.microsoft.com/office/powerpoint/2010/main" val="2265568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13566"/>
            <a:ext cx="12192000" cy="5994401"/>
          </a:xfrm>
          <a:prstGeom prst="rect">
            <a:avLst/>
          </a:prstGeom>
        </p:spPr>
      </p:pic>
      <p:sp>
        <p:nvSpPr>
          <p:cNvPr id="4" name="Titel 1">
            <a:extLst>
              <a:ext uri="{FF2B5EF4-FFF2-40B4-BE49-F238E27FC236}">
                <a16:creationId xmlns:a16="http://schemas.microsoft.com/office/drawing/2014/main" id="{2CD12A18-07BB-44A5-9010-1EB0A03573DE}"/>
              </a:ext>
            </a:extLst>
          </p:cNvPr>
          <p:cNvSpPr txBox="1">
            <a:spLocks/>
          </p:cNvSpPr>
          <p:nvPr/>
        </p:nvSpPr>
        <p:spPr>
          <a:xfrm>
            <a:off x="152014" y="4801504"/>
            <a:ext cx="5066531" cy="739184"/>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dirty="0">
                <a:solidFill>
                  <a:srgbClr val="C00000"/>
                </a:solidFill>
              </a:rPr>
              <a:t>Horeca medewerker</a:t>
            </a:r>
            <a:br>
              <a:rPr lang="nl-NL" sz="4300" dirty="0">
                <a:solidFill>
                  <a:srgbClr val="C00000"/>
                </a:solidFill>
              </a:rPr>
            </a:br>
            <a:br>
              <a:rPr lang="nl-NL" dirty="0">
                <a:solidFill>
                  <a:srgbClr val="C00000"/>
                </a:solidFill>
              </a:rPr>
            </a:br>
            <a:endParaRPr lang="nl-NL" dirty="0">
              <a:solidFill>
                <a:srgbClr val="C00000"/>
              </a:solidFill>
            </a:endParaRPr>
          </a:p>
        </p:txBody>
      </p:sp>
    </p:spTree>
    <p:extLst>
      <p:ext uri="{BB962C8B-B14F-4D97-AF65-F5344CB8AC3E}">
        <p14:creationId xmlns:p14="http://schemas.microsoft.com/office/powerpoint/2010/main" val="3514635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2238" y="226463"/>
            <a:ext cx="4619762" cy="3080155"/>
          </a:xfrm>
          <a:prstGeom prst="rect">
            <a:avLst/>
          </a:prstGeom>
        </p:spPr>
      </p:pic>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26463"/>
            <a:ext cx="2407418" cy="1805709"/>
          </a:xfrm>
          <a:prstGeom prst="rect">
            <a:avLst/>
          </a:prstGeom>
        </p:spPr>
      </p:pic>
      <p:pic>
        <p:nvPicPr>
          <p:cNvPr id="2054" name="Picture 6" descr="Nieuwe uitstraling restaurant Burgers' Zoo | Entree Magazin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2093369"/>
            <a:ext cx="4479636" cy="20629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oreca | Burgers' Zoo in Arnhem"/>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497377" y="223692"/>
            <a:ext cx="2730406" cy="180848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ainforest Pavilion Restaurant - Foto van Burgers' Zoo and ..."/>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608945" y="2093368"/>
            <a:ext cx="2834573" cy="20629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et Safari-terras is vernieuwd | Burgers' Zoo in Arnhem"/>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319154" y="223692"/>
            <a:ext cx="2124364" cy="180848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72238" y="3415440"/>
            <a:ext cx="4619762" cy="2096494"/>
          </a:xfrm>
          <a:prstGeom prst="rect">
            <a:avLst/>
          </a:prstGeom>
        </p:spPr>
      </p:pic>
      <p:pic>
        <p:nvPicPr>
          <p:cNvPr id="2064" name="Picture 16" descr="Kinderen belegeren dolenthousiast nieuwe speeltuin | Burgers' Zoo ..."/>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264842" y="4217559"/>
            <a:ext cx="6178676" cy="1300096"/>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0" y="4217559"/>
            <a:ext cx="1163781" cy="1294375"/>
          </a:xfrm>
          <a:prstGeom prst="rect">
            <a:avLst/>
          </a:prstGeom>
        </p:spPr>
      </p:pic>
    </p:spTree>
    <p:extLst>
      <p:ext uri="{BB962C8B-B14F-4D97-AF65-F5344CB8AC3E}">
        <p14:creationId xmlns:p14="http://schemas.microsoft.com/office/powerpoint/2010/main" val="3285787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1673"/>
            <a:ext cx="12192000" cy="5883564"/>
          </a:xfrm>
          <a:prstGeom prst="rect">
            <a:avLst/>
          </a:prstGeom>
        </p:spPr>
      </p:pic>
      <p:sp>
        <p:nvSpPr>
          <p:cNvPr id="4" name="Titel 1">
            <a:extLst>
              <a:ext uri="{FF2B5EF4-FFF2-40B4-BE49-F238E27FC236}">
                <a16:creationId xmlns:a16="http://schemas.microsoft.com/office/drawing/2014/main" id="{2CD12A18-07BB-44A5-9010-1EB0A03573DE}"/>
              </a:ext>
            </a:extLst>
          </p:cNvPr>
          <p:cNvSpPr txBox="1">
            <a:spLocks/>
          </p:cNvSpPr>
          <p:nvPr/>
        </p:nvSpPr>
        <p:spPr>
          <a:xfrm>
            <a:off x="129310" y="4801503"/>
            <a:ext cx="4525818" cy="739184"/>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dirty="0">
                <a:solidFill>
                  <a:srgbClr val="C00000"/>
                </a:solidFill>
              </a:rPr>
              <a:t>Technische dienst</a:t>
            </a:r>
            <a:br>
              <a:rPr lang="nl-NL" sz="4300" dirty="0">
                <a:solidFill>
                  <a:srgbClr val="C00000"/>
                </a:solidFill>
              </a:rPr>
            </a:br>
            <a:br>
              <a:rPr lang="nl-NL" dirty="0">
                <a:solidFill>
                  <a:srgbClr val="C00000"/>
                </a:solidFill>
              </a:rPr>
            </a:br>
            <a:endParaRPr lang="nl-NL" dirty="0">
              <a:solidFill>
                <a:srgbClr val="C00000"/>
              </a:solidFill>
            </a:endParaRPr>
          </a:p>
        </p:txBody>
      </p:sp>
    </p:spTree>
    <p:extLst>
      <p:ext uri="{BB962C8B-B14F-4D97-AF65-F5344CB8AC3E}">
        <p14:creationId xmlns:p14="http://schemas.microsoft.com/office/powerpoint/2010/main" val="3129724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4419600" y="1345164"/>
            <a:ext cx="7772400" cy="1470025"/>
          </a:xfrm>
          <a:prstGeom prst="rect">
            <a:avLst/>
          </a:prstGeom>
        </p:spPr>
        <p:txBody>
          <a:bodyPr/>
          <a:lstStyle>
            <a:lvl1pPr algn="ctr" defTabSz="914400" rtl="0" eaLnBrk="1" latinLnBrk="0" hangingPunct="1">
              <a:spcBef>
                <a:spcPct val="0"/>
              </a:spcBef>
              <a:buNone/>
              <a:defRPr sz="5400" kern="1200" baseline="0">
                <a:solidFill>
                  <a:schemeClr val="tx1"/>
                </a:solidFill>
                <a:latin typeface="+mj-lt"/>
                <a:ea typeface="+mj-ea"/>
                <a:cs typeface="+mj-cs"/>
              </a:defRPr>
            </a:lvl1pPr>
          </a:lstStyle>
          <a:p>
            <a:r>
              <a:rPr lang="nl-NL" altLang="nl-NL" sz="3200" dirty="0">
                <a:solidFill>
                  <a:srgbClr val="365C88"/>
                </a:solidFill>
                <a:latin typeface="Arial" panose="020B0604020202020204" pitchFamily="34" charset="0"/>
                <a:cs typeface="Arial" panose="020B0604020202020204" pitchFamily="34" charset="0"/>
              </a:rPr>
              <a:t>Wat doet de technische dienst ? </a:t>
            </a:r>
          </a:p>
        </p:txBody>
      </p:sp>
      <p:sp>
        <p:nvSpPr>
          <p:cNvPr id="6" name="Ondertitel 2"/>
          <p:cNvSpPr txBox="1">
            <a:spLocks/>
          </p:cNvSpPr>
          <p:nvPr/>
        </p:nvSpPr>
        <p:spPr>
          <a:xfrm>
            <a:off x="5436248" y="2161852"/>
            <a:ext cx="8208962" cy="4048448"/>
          </a:xfrm>
          <a:prstGeom prst="rect">
            <a:avLst/>
          </a:prstGeom>
        </p:spPr>
        <p:txBody>
          <a:bodyPr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defRPr/>
            </a:pPr>
            <a:r>
              <a:rPr lang="nl-NL" sz="2800" dirty="0">
                <a:latin typeface="Arial" pitchFamily="34" charset="0"/>
                <a:cs typeface="Arial" pitchFamily="34" charset="0"/>
              </a:rPr>
              <a:t>Bouw &amp; constructie</a:t>
            </a:r>
          </a:p>
          <a:p>
            <a:pPr marL="457200" indent="-457200">
              <a:defRPr/>
            </a:pPr>
            <a:r>
              <a:rPr lang="nl-NL" sz="2800" dirty="0">
                <a:latin typeface="Arial" pitchFamily="34" charset="0"/>
                <a:cs typeface="Arial" pitchFamily="34" charset="0"/>
              </a:rPr>
              <a:t>Onderhoud &amp; reparatie park</a:t>
            </a:r>
          </a:p>
          <a:p>
            <a:pPr marL="457200" indent="-457200">
              <a:defRPr/>
            </a:pPr>
            <a:r>
              <a:rPr lang="nl-NL" sz="2800" dirty="0">
                <a:latin typeface="Arial" pitchFamily="34" charset="0"/>
                <a:cs typeface="Arial" pitchFamily="34" charset="0"/>
              </a:rPr>
              <a:t>Aanbrengen bebording</a:t>
            </a:r>
          </a:p>
          <a:p>
            <a:pPr marL="457200" indent="-457200">
              <a:defRPr/>
            </a:pPr>
            <a:r>
              <a:rPr lang="nl-NL" sz="2800" dirty="0">
                <a:latin typeface="Arial" pitchFamily="34" charset="0"/>
                <a:cs typeface="Arial" pitchFamily="34" charset="0"/>
              </a:rPr>
              <a:t>Plantendienst assisteren</a:t>
            </a:r>
          </a:p>
          <a:p>
            <a:pPr marL="457200" indent="-457200">
              <a:defRPr/>
            </a:pPr>
            <a:r>
              <a:rPr lang="nl-NL" sz="2800" dirty="0">
                <a:latin typeface="Arial" pitchFamily="34" charset="0"/>
                <a:cs typeface="Arial" pitchFamily="34" charset="0"/>
              </a:rPr>
              <a:t>Onderhoud &amp; reparatie dierverblijven</a:t>
            </a:r>
          </a:p>
          <a:p>
            <a:pPr>
              <a:defRPr/>
            </a:pPr>
            <a:endParaRPr lang="nl-NL" dirty="0">
              <a:solidFill>
                <a:schemeClr val="bg1">
                  <a:lumMod val="95000"/>
                </a:schemeClr>
              </a:solidFill>
              <a:latin typeface="OfficinaSanITC" pitchFamily="34" charset="0"/>
            </a:endParaRPr>
          </a:p>
        </p:txBody>
      </p:sp>
    </p:spTree>
    <p:extLst>
      <p:ext uri="{BB962C8B-B14F-4D97-AF65-F5344CB8AC3E}">
        <p14:creationId xmlns:p14="http://schemas.microsoft.com/office/powerpoint/2010/main" val="175210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6317" y="620503"/>
            <a:ext cx="3075709" cy="2050473"/>
          </a:xfrm>
          <a:prstGeom prst="rect">
            <a:avLst/>
          </a:prstGeom>
        </p:spPr>
      </p:pic>
      <p:pic>
        <p:nvPicPr>
          <p:cNvPr id="3" name="Picture 2" descr="Het leven van dieren in verlaten Burgers' Zoo gaat door: 'Ons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21289" y="620502"/>
            <a:ext cx="3081309" cy="205047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139" y="620502"/>
            <a:ext cx="3075709" cy="2050473"/>
          </a:xfrm>
          <a:prstGeom prst="rect">
            <a:avLst/>
          </a:prstGeom>
        </p:spPr>
      </p:pic>
      <p:pic>
        <p:nvPicPr>
          <p:cNvPr id="6" name="Afbeelding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139" y="2763171"/>
            <a:ext cx="3826576" cy="2261411"/>
          </a:xfrm>
          <a:prstGeom prst="rect">
            <a:avLst/>
          </a:prstGeom>
        </p:spPr>
      </p:pic>
      <p:pic>
        <p:nvPicPr>
          <p:cNvPr id="7" name="Afbeelding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05716" y="2763171"/>
            <a:ext cx="4610212" cy="2261742"/>
          </a:xfrm>
          <a:prstGeom prst="rect">
            <a:avLst/>
          </a:prstGeom>
        </p:spPr>
      </p:pic>
      <p:pic>
        <p:nvPicPr>
          <p:cNvPr id="9" name="Afbeelding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485745" y="620505"/>
            <a:ext cx="2706255" cy="2068431"/>
          </a:xfrm>
          <a:prstGeom prst="rect">
            <a:avLst/>
          </a:prstGeom>
        </p:spPr>
      </p:pic>
      <p:pic>
        <p:nvPicPr>
          <p:cNvPr id="10" name="Afbeelding 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653207" y="2763172"/>
            <a:ext cx="3526860" cy="2252173"/>
          </a:xfrm>
          <a:prstGeom prst="rect">
            <a:avLst/>
          </a:prstGeom>
        </p:spPr>
      </p:pic>
    </p:spTree>
    <p:extLst>
      <p:ext uri="{BB962C8B-B14F-4D97-AF65-F5344CB8AC3E}">
        <p14:creationId xmlns:p14="http://schemas.microsoft.com/office/powerpoint/2010/main" val="1545603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254837" cy="5669088"/>
          </a:xfrm>
          <a:prstGeom prst="rect">
            <a:avLst/>
          </a:prstGeom>
        </p:spPr>
      </p:pic>
      <p:pic>
        <p:nvPicPr>
          <p:cNvPr id="5" name="Afbeelding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62109" y="2895870"/>
            <a:ext cx="3629891" cy="2773218"/>
          </a:xfrm>
          <a:prstGeom prst="rect">
            <a:avLst/>
          </a:prstGeom>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62109" y="0"/>
            <a:ext cx="3629891" cy="2895869"/>
          </a:xfrm>
          <a:prstGeom prst="rect">
            <a:avLst/>
          </a:prstGeom>
        </p:spPr>
      </p:pic>
      <p:sp>
        <p:nvSpPr>
          <p:cNvPr id="7" name="Titel 1">
            <a:extLst>
              <a:ext uri="{FF2B5EF4-FFF2-40B4-BE49-F238E27FC236}">
                <a16:creationId xmlns:a16="http://schemas.microsoft.com/office/drawing/2014/main" id="{2CD12A18-07BB-44A5-9010-1EB0A03573DE}"/>
              </a:ext>
            </a:extLst>
          </p:cNvPr>
          <p:cNvSpPr txBox="1">
            <a:spLocks/>
          </p:cNvSpPr>
          <p:nvPr/>
        </p:nvSpPr>
        <p:spPr>
          <a:xfrm>
            <a:off x="152014" y="4801504"/>
            <a:ext cx="2729731" cy="739184"/>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dirty="0">
                <a:solidFill>
                  <a:srgbClr val="C00000"/>
                </a:solidFill>
              </a:rPr>
              <a:t>onderzoek</a:t>
            </a:r>
            <a:br>
              <a:rPr lang="nl-NL" sz="4300" dirty="0">
                <a:solidFill>
                  <a:srgbClr val="C00000"/>
                </a:solidFill>
              </a:rPr>
            </a:br>
            <a:br>
              <a:rPr lang="nl-NL" dirty="0">
                <a:solidFill>
                  <a:srgbClr val="C00000"/>
                </a:solidFill>
              </a:rPr>
            </a:br>
            <a:endParaRPr lang="nl-NL" dirty="0">
              <a:solidFill>
                <a:srgbClr val="C00000"/>
              </a:solidFill>
            </a:endParaRPr>
          </a:p>
        </p:txBody>
      </p:sp>
    </p:spTree>
    <p:extLst>
      <p:ext uri="{BB962C8B-B14F-4D97-AF65-F5344CB8AC3E}">
        <p14:creationId xmlns:p14="http://schemas.microsoft.com/office/powerpoint/2010/main" val="259489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5BAFE6E-3B04-444C-9B56-F6D5F0D73FD5}"/>
              </a:ext>
            </a:extLst>
          </p:cNvPr>
          <p:cNvSpPr>
            <a:spLocks noGrp="1"/>
          </p:cNvSpPr>
          <p:nvPr>
            <p:ph type="ctrTitle"/>
          </p:nvPr>
        </p:nvSpPr>
        <p:spPr>
          <a:xfrm>
            <a:off x="5903978" y="959136"/>
            <a:ext cx="6005523" cy="5876925"/>
          </a:xfrm>
        </p:spPr>
        <p:txBody>
          <a:bodyPr>
            <a:normAutofit fontScale="90000"/>
          </a:bodyPr>
          <a:lstStyle/>
          <a:p>
            <a:pPr algn="l">
              <a:lnSpc>
                <a:spcPct val="90000"/>
              </a:lnSpc>
            </a:pPr>
            <a:br>
              <a:rPr lang="nl-NL" sz="4000" dirty="0"/>
            </a:br>
            <a:br>
              <a:rPr lang="nl-NL" sz="3000" dirty="0"/>
            </a:br>
            <a:r>
              <a:rPr lang="nl-NL" sz="3000" dirty="0"/>
              <a:t>- Al meer dan 100 jaar dierentuin</a:t>
            </a:r>
            <a:br>
              <a:rPr lang="nl-NL" sz="3000" dirty="0"/>
            </a:br>
            <a:br>
              <a:rPr lang="nl-NL" sz="3000" dirty="0"/>
            </a:br>
            <a:r>
              <a:rPr lang="nl-NL" sz="3000" dirty="0"/>
              <a:t>- 600 diersoorten</a:t>
            </a:r>
            <a:br>
              <a:rPr lang="nl-NL" sz="3000" dirty="0"/>
            </a:br>
            <a:br>
              <a:rPr lang="nl-NL" sz="3000" dirty="0"/>
            </a:br>
            <a:r>
              <a:rPr lang="nl-NL" sz="3000" dirty="0"/>
              <a:t>- duizenden dieren</a:t>
            </a:r>
            <a:br>
              <a:rPr lang="nl-NL" sz="3000" dirty="0"/>
            </a:br>
            <a:br>
              <a:rPr lang="nl-NL" sz="3000" dirty="0"/>
            </a:br>
            <a:r>
              <a:rPr lang="nl-NL" sz="3000" dirty="0"/>
              <a:t>- vissen, zoogdieren</a:t>
            </a:r>
            <a:br>
              <a:rPr lang="nl-NL" sz="3000" dirty="0"/>
            </a:br>
            <a:r>
              <a:rPr lang="nl-NL" sz="3000" dirty="0"/>
              <a:t>  maar ook… </a:t>
            </a:r>
            <a:br>
              <a:rPr lang="nl-NL" sz="3000" dirty="0"/>
            </a:br>
            <a:r>
              <a:rPr lang="nl-NL" sz="3000" dirty="0"/>
              <a:t>  amfibieën, reptielen en insecten!</a:t>
            </a:r>
            <a:br>
              <a:rPr lang="nl-NL" sz="3000" dirty="0"/>
            </a:br>
            <a:br>
              <a:rPr lang="nl-NL" sz="3000" dirty="0"/>
            </a:br>
            <a:r>
              <a:rPr lang="nl-NL" sz="3000" dirty="0"/>
              <a:t>- 65 dierverzorgers, 1 dierenarts</a:t>
            </a:r>
            <a:br>
              <a:rPr lang="nl-NL" sz="3000" dirty="0"/>
            </a:br>
            <a:br>
              <a:rPr lang="nl-NL" sz="3000" dirty="0"/>
            </a:br>
            <a:br>
              <a:rPr lang="nl-NL" sz="3000" dirty="0"/>
            </a:br>
            <a:br>
              <a:rPr lang="nl-NL" sz="3000" dirty="0"/>
            </a:br>
            <a:br>
              <a:rPr lang="nl-NL" sz="3200" dirty="0">
                <a:solidFill>
                  <a:schemeClr val="tx1"/>
                </a:solidFill>
                <a:latin typeface="Arial" panose="020B0604020202020204" pitchFamily="34" charset="0"/>
                <a:cs typeface="Arial" panose="020B0604020202020204" pitchFamily="34" charset="0"/>
              </a:rPr>
            </a:br>
            <a:br>
              <a:rPr lang="nl-NL" sz="3200" dirty="0">
                <a:solidFill>
                  <a:schemeClr val="tx1"/>
                </a:solidFill>
                <a:latin typeface="Arial" panose="020B0604020202020204" pitchFamily="34" charset="0"/>
                <a:cs typeface="Arial" panose="020B0604020202020204" pitchFamily="34" charset="0"/>
              </a:rPr>
            </a:br>
            <a:br>
              <a:rPr lang="nl-NL" altLang="nl-NL" sz="3200" dirty="0">
                <a:solidFill>
                  <a:schemeClr val="tx1"/>
                </a:solidFill>
                <a:latin typeface="Arial" panose="020B0604020202020204" pitchFamily="34" charset="0"/>
                <a:cs typeface="Arial" panose="020B0604020202020204" pitchFamily="34" charset="0"/>
              </a:rPr>
            </a:br>
            <a:r>
              <a:rPr lang="nl-NL" altLang="nl-NL" sz="3200" dirty="0">
                <a:solidFill>
                  <a:schemeClr val="tx1"/>
                </a:solidFill>
                <a:latin typeface="Arial" panose="020B0604020202020204" pitchFamily="34" charset="0"/>
                <a:cs typeface="Arial" panose="020B0604020202020204" pitchFamily="34" charset="0"/>
              </a:rPr>
              <a:t> 1,5 miljoen bezoekers per jaar</a:t>
            </a:r>
            <a:br>
              <a:rPr lang="nl-NL" altLang="nl-NL" sz="3200" dirty="0">
                <a:solidFill>
                  <a:schemeClr val="tx1"/>
                </a:solidFill>
                <a:latin typeface="Arial" panose="020B0604020202020204" pitchFamily="34" charset="0"/>
                <a:cs typeface="Arial" panose="020B0604020202020204" pitchFamily="34" charset="0"/>
              </a:rPr>
            </a:br>
            <a:r>
              <a:rPr lang="nl-NL" altLang="nl-NL" sz="3200" dirty="0">
                <a:solidFill>
                  <a:schemeClr val="tx1"/>
                </a:solidFill>
                <a:latin typeface="Arial" panose="020B0604020202020204" pitchFamily="34" charset="0"/>
                <a:cs typeface="Arial" panose="020B0604020202020204" pitchFamily="34" charset="0"/>
              </a:rPr>
              <a:t> 65 dierenverzorgers en 120 andere medewerkers</a:t>
            </a:r>
            <a:br>
              <a:rPr lang="nl-NL" altLang="nl-NL" sz="3200" dirty="0">
                <a:solidFill>
                  <a:schemeClr val="tx1"/>
                </a:solidFill>
                <a:latin typeface="Arial" panose="020B0604020202020204" pitchFamily="34" charset="0"/>
                <a:cs typeface="Arial" panose="020B0604020202020204" pitchFamily="34" charset="0"/>
              </a:rPr>
            </a:br>
            <a:endParaRPr lang="nl-NL" sz="3000" dirty="0"/>
          </a:p>
        </p:txBody>
      </p:sp>
      <p:sp>
        <p:nvSpPr>
          <p:cNvPr id="5" name="Rechthoek 4"/>
          <p:cNvSpPr/>
          <p:nvPr/>
        </p:nvSpPr>
        <p:spPr>
          <a:xfrm>
            <a:off x="5903978" y="741394"/>
            <a:ext cx="3441968" cy="584775"/>
          </a:xfrm>
          <a:prstGeom prst="rect">
            <a:avLst/>
          </a:prstGeom>
        </p:spPr>
        <p:txBody>
          <a:bodyPr wrap="none">
            <a:spAutoFit/>
          </a:bodyPr>
          <a:lstStyle/>
          <a:p>
            <a:r>
              <a:rPr lang="nl-NL" altLang="nl-NL" sz="3200" dirty="0">
                <a:solidFill>
                  <a:srgbClr val="365C88"/>
                </a:solidFill>
                <a:latin typeface="Arial" panose="020B0604020202020204" pitchFamily="34" charset="0"/>
                <a:ea typeface="+mj-ea"/>
                <a:cs typeface="Arial" panose="020B0604020202020204" pitchFamily="34" charset="0"/>
              </a:rPr>
              <a:t>Feiten &amp; cijfertjes </a:t>
            </a:r>
            <a:endParaRPr lang="nl-NL" dirty="0"/>
          </a:p>
        </p:txBody>
      </p:sp>
    </p:spTree>
    <p:extLst>
      <p:ext uri="{BB962C8B-B14F-4D97-AF65-F5344CB8AC3E}">
        <p14:creationId xmlns:p14="http://schemas.microsoft.com/office/powerpoint/2010/main" val="1595250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Expert in de klas | Burgers' Zoo in Arnhe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050" y="-1"/>
            <a:ext cx="12201526" cy="566189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2CD12A18-07BB-44A5-9010-1EB0A03573DE}"/>
              </a:ext>
            </a:extLst>
          </p:cNvPr>
          <p:cNvSpPr txBox="1">
            <a:spLocks/>
          </p:cNvSpPr>
          <p:nvPr/>
        </p:nvSpPr>
        <p:spPr>
          <a:xfrm>
            <a:off x="152014" y="4801504"/>
            <a:ext cx="3496350" cy="739184"/>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dirty="0">
                <a:solidFill>
                  <a:srgbClr val="C00000"/>
                </a:solidFill>
              </a:rPr>
              <a:t>Dierentuingids</a:t>
            </a:r>
            <a:br>
              <a:rPr lang="nl-NL" sz="4300" dirty="0">
                <a:solidFill>
                  <a:srgbClr val="C00000"/>
                </a:solidFill>
              </a:rPr>
            </a:br>
            <a:br>
              <a:rPr lang="nl-NL" dirty="0">
                <a:solidFill>
                  <a:srgbClr val="C00000"/>
                </a:solidFill>
              </a:rPr>
            </a:br>
            <a:endParaRPr lang="nl-NL" dirty="0">
              <a:solidFill>
                <a:srgbClr val="C00000"/>
              </a:solidFill>
            </a:endParaRPr>
          </a:p>
        </p:txBody>
      </p:sp>
    </p:spTree>
    <p:extLst>
      <p:ext uri="{BB962C8B-B14F-4D97-AF65-F5344CB8AC3E}">
        <p14:creationId xmlns:p14="http://schemas.microsoft.com/office/powerpoint/2010/main" val="3289061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419600" y="1345164"/>
            <a:ext cx="7772400" cy="1470025"/>
          </a:xfrm>
          <a:prstGeom prst="rect">
            <a:avLst/>
          </a:prstGeom>
        </p:spPr>
        <p:txBody>
          <a:bodyPr/>
          <a:lstStyle>
            <a:lvl1pPr algn="ctr" defTabSz="914400" rtl="0" eaLnBrk="1" latinLnBrk="0" hangingPunct="1">
              <a:spcBef>
                <a:spcPct val="0"/>
              </a:spcBef>
              <a:buNone/>
              <a:defRPr sz="5400" kern="1200" baseline="0">
                <a:solidFill>
                  <a:schemeClr val="tx1"/>
                </a:solidFill>
                <a:latin typeface="+mj-lt"/>
                <a:ea typeface="+mj-ea"/>
                <a:cs typeface="+mj-cs"/>
              </a:defRPr>
            </a:lvl1pPr>
          </a:lstStyle>
          <a:p>
            <a:r>
              <a:rPr lang="nl-NL" altLang="nl-NL" sz="3200" dirty="0">
                <a:solidFill>
                  <a:srgbClr val="365C88"/>
                </a:solidFill>
                <a:latin typeface="Arial" panose="020B0604020202020204" pitchFamily="34" charset="0"/>
                <a:cs typeface="Arial" panose="020B0604020202020204" pitchFamily="34" charset="0"/>
              </a:rPr>
              <a:t>   Wat is de taak van een gids? </a:t>
            </a:r>
          </a:p>
        </p:txBody>
      </p:sp>
      <p:sp>
        <p:nvSpPr>
          <p:cNvPr id="3" name="Ondertitel 2"/>
          <p:cNvSpPr txBox="1">
            <a:spLocks/>
          </p:cNvSpPr>
          <p:nvPr/>
        </p:nvSpPr>
        <p:spPr>
          <a:xfrm>
            <a:off x="5824175" y="2272688"/>
            <a:ext cx="8208962" cy="4048448"/>
          </a:xfrm>
          <a:prstGeom prst="rect">
            <a:avLst/>
          </a:prstGeom>
        </p:spPr>
        <p:txBody>
          <a:bodyPr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defRPr/>
            </a:pPr>
            <a:r>
              <a:rPr lang="nl-NL" sz="2800" dirty="0">
                <a:latin typeface="Arial" pitchFamily="34" charset="0"/>
                <a:cs typeface="Arial" pitchFamily="34" charset="0"/>
              </a:rPr>
              <a:t>Educatie overbrengen op publiek</a:t>
            </a:r>
          </a:p>
          <a:p>
            <a:pPr marL="457200" indent="-457200">
              <a:defRPr/>
            </a:pPr>
            <a:r>
              <a:rPr lang="nl-NL" sz="2800" dirty="0">
                <a:latin typeface="Arial" pitchFamily="34" charset="0"/>
                <a:cs typeface="Arial" pitchFamily="34" charset="0"/>
              </a:rPr>
              <a:t>Informatie stand</a:t>
            </a:r>
          </a:p>
          <a:p>
            <a:pPr marL="457200" indent="-457200">
              <a:defRPr/>
            </a:pPr>
            <a:r>
              <a:rPr lang="nl-NL" sz="2800" dirty="0">
                <a:latin typeface="Arial" pitchFamily="34" charset="0"/>
                <a:cs typeface="Arial" pitchFamily="34" charset="0"/>
              </a:rPr>
              <a:t>Rondleidingen </a:t>
            </a:r>
          </a:p>
          <a:p>
            <a:pPr marL="457200" indent="-457200">
              <a:defRPr/>
            </a:pPr>
            <a:r>
              <a:rPr lang="nl-NL" sz="2800" dirty="0">
                <a:latin typeface="Arial" pitchFamily="34" charset="0"/>
                <a:cs typeface="Arial" pitchFamily="34" charset="0"/>
              </a:rPr>
              <a:t>Bezoek aan scholen</a:t>
            </a:r>
          </a:p>
          <a:p>
            <a:pPr marL="457200" indent="-457200">
              <a:defRPr/>
            </a:pPr>
            <a:r>
              <a:rPr lang="nl-NL" sz="2800" dirty="0" err="1">
                <a:latin typeface="Arial" pitchFamily="34" charset="0"/>
                <a:cs typeface="Arial" pitchFamily="34" charset="0"/>
              </a:rPr>
              <a:t>KidsClub</a:t>
            </a:r>
            <a:endParaRPr lang="nl-NL" sz="2800" dirty="0">
              <a:latin typeface="Arial" pitchFamily="34" charset="0"/>
              <a:cs typeface="Arial" pitchFamily="34" charset="0"/>
            </a:endParaRPr>
          </a:p>
          <a:p>
            <a:pPr marL="457200" indent="-457200">
              <a:defRPr/>
            </a:pPr>
            <a:r>
              <a:rPr lang="nl-NL" sz="2800" dirty="0">
                <a:latin typeface="Arial" pitchFamily="34" charset="0"/>
                <a:cs typeface="Arial" pitchFamily="34" charset="0"/>
              </a:rPr>
              <a:t>Kinderdagen en Zo(o)</a:t>
            </a:r>
            <a:r>
              <a:rPr lang="nl-NL" sz="2800" dirty="0" err="1">
                <a:latin typeface="Arial" pitchFamily="34" charset="0"/>
                <a:cs typeface="Arial" pitchFamily="34" charset="0"/>
              </a:rPr>
              <a:t>merweek</a:t>
            </a:r>
            <a:endParaRPr lang="nl-NL" sz="2800" dirty="0">
              <a:latin typeface="Arial" pitchFamily="34" charset="0"/>
              <a:cs typeface="Arial" pitchFamily="34" charset="0"/>
            </a:endParaRPr>
          </a:p>
          <a:p>
            <a:pPr>
              <a:defRPr/>
            </a:pPr>
            <a:endParaRPr lang="nl-NL" dirty="0">
              <a:solidFill>
                <a:schemeClr val="bg1">
                  <a:lumMod val="95000"/>
                </a:schemeClr>
              </a:solidFill>
              <a:latin typeface="OfficinaSanITC" pitchFamily="34" charset="0"/>
            </a:endParaRPr>
          </a:p>
        </p:txBody>
      </p:sp>
    </p:spTree>
    <p:extLst>
      <p:ext uri="{BB962C8B-B14F-4D97-AF65-F5344CB8AC3E}">
        <p14:creationId xmlns:p14="http://schemas.microsoft.com/office/powerpoint/2010/main" val="289588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68964" y="3039247"/>
            <a:ext cx="2361364" cy="2433061"/>
          </a:xfrm>
          <a:prstGeom prst="rect">
            <a:avLst/>
          </a:prstGeom>
        </p:spPr>
      </p:pic>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0328" y="3039248"/>
            <a:ext cx="2461813" cy="2433061"/>
          </a:xfrm>
          <a:prstGeom prst="rect">
            <a:avLst/>
          </a:prstGeom>
        </p:spPr>
      </p:pic>
      <p:pic>
        <p:nvPicPr>
          <p:cNvPr id="9" name="Afbeelding 8"/>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3777671" y="3026188"/>
            <a:ext cx="3139529" cy="2446120"/>
          </a:xfrm>
          <a:prstGeom prst="rect">
            <a:avLst/>
          </a:prstGeom>
        </p:spPr>
      </p:pic>
      <p:pic>
        <p:nvPicPr>
          <p:cNvPr id="10" name="Afbeelding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100" y="3026188"/>
            <a:ext cx="3278909" cy="2446120"/>
          </a:xfrm>
          <a:prstGeom prst="rect">
            <a:avLst/>
          </a:prstGeom>
        </p:spPr>
      </p:pic>
      <p:pic>
        <p:nvPicPr>
          <p:cNvPr id="11" name="Afbeelding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68963" y="242165"/>
            <a:ext cx="4839596" cy="2667287"/>
          </a:xfrm>
          <a:prstGeom prst="rect">
            <a:avLst/>
          </a:prstGeom>
        </p:spPr>
      </p:pic>
      <p:pic>
        <p:nvPicPr>
          <p:cNvPr id="10242" name="Picture 2" descr="Expert in de klas | Burgers' Zoo in Arnhem"/>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914978" y="247973"/>
            <a:ext cx="4002223" cy="266147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Educatie in Burger's Zoo | Burgers' Zoo in Arnhem"/>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1745" y="247974"/>
            <a:ext cx="2468522" cy="2661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942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09671" y="1708727"/>
            <a:ext cx="2555572" cy="2256593"/>
          </a:xfrm>
          <a:prstGeom prst="rect">
            <a:avLst/>
          </a:prstGeom>
        </p:spPr>
      </p:pic>
      <p:pic>
        <p:nvPicPr>
          <p:cNvPr id="1026" name="Picture 2" descr="Safari Meeting Centre in Burgers' Zoo: 'Maak jouw congres ..."/>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832435" y="1762830"/>
            <a:ext cx="4368802" cy="2187152"/>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2CD12A18-07BB-44A5-9010-1EB0A03573DE}"/>
              </a:ext>
            </a:extLst>
          </p:cNvPr>
          <p:cNvSpPr txBox="1">
            <a:spLocks/>
          </p:cNvSpPr>
          <p:nvPr/>
        </p:nvSpPr>
        <p:spPr>
          <a:xfrm>
            <a:off x="152014" y="4801504"/>
            <a:ext cx="3496350" cy="739184"/>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dirty="0">
                <a:solidFill>
                  <a:srgbClr val="C00000"/>
                </a:solidFill>
              </a:rPr>
              <a:t> </a:t>
            </a:r>
            <a:br>
              <a:rPr lang="nl-NL" dirty="0">
                <a:solidFill>
                  <a:srgbClr val="C00000"/>
                </a:solidFill>
              </a:rPr>
            </a:br>
            <a:endParaRPr lang="nl-NL" dirty="0">
              <a:solidFill>
                <a:srgbClr val="C00000"/>
              </a:solidFill>
            </a:endParaRPr>
          </a:p>
        </p:txBody>
      </p:sp>
      <p:pic>
        <p:nvPicPr>
          <p:cNvPr id="3" name="Afbeelding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53032" y="0"/>
            <a:ext cx="2638967" cy="1762830"/>
          </a:xfrm>
          <a:prstGeom prst="rect">
            <a:avLst/>
          </a:prstGeom>
        </p:spPr>
      </p:pic>
      <p:pic>
        <p:nvPicPr>
          <p:cNvPr id="5" name="Afbeelding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762830"/>
            <a:ext cx="5809673" cy="3875052"/>
          </a:xfrm>
          <a:prstGeom prst="rect">
            <a:avLst/>
          </a:prstGeom>
        </p:spPr>
      </p:pic>
      <p:pic>
        <p:nvPicPr>
          <p:cNvPr id="6" name="Afbeelding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35439" y="-18539"/>
            <a:ext cx="3238853" cy="1781369"/>
          </a:xfrm>
          <a:prstGeom prst="rect">
            <a:avLst/>
          </a:prstGeom>
        </p:spPr>
      </p:pic>
      <p:pic>
        <p:nvPicPr>
          <p:cNvPr id="7" name="Afbeelding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65240" y="3934273"/>
            <a:ext cx="3826756" cy="1700096"/>
          </a:xfrm>
          <a:prstGeom prst="rect">
            <a:avLst/>
          </a:prstGeom>
        </p:spPr>
      </p:pic>
      <p:pic>
        <p:nvPicPr>
          <p:cNvPr id="9" name="Afbeelding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3217718" cy="1769745"/>
          </a:xfrm>
          <a:prstGeom prst="rect">
            <a:avLst/>
          </a:prstGeom>
        </p:spPr>
      </p:pic>
      <p:pic>
        <p:nvPicPr>
          <p:cNvPr id="10" name="Afbeelding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17719" y="-1"/>
            <a:ext cx="3217720" cy="1769746"/>
          </a:xfrm>
          <a:prstGeom prst="rect">
            <a:avLst/>
          </a:prstGeom>
        </p:spPr>
      </p:pic>
      <p:sp>
        <p:nvSpPr>
          <p:cNvPr id="14" name="Titel 1">
            <a:extLst>
              <a:ext uri="{FF2B5EF4-FFF2-40B4-BE49-F238E27FC236}">
                <a16:creationId xmlns:a16="http://schemas.microsoft.com/office/drawing/2014/main" id="{2CD12A18-07BB-44A5-9010-1EB0A03573DE}"/>
              </a:ext>
            </a:extLst>
          </p:cNvPr>
          <p:cNvSpPr txBox="1">
            <a:spLocks/>
          </p:cNvSpPr>
          <p:nvPr/>
        </p:nvSpPr>
        <p:spPr>
          <a:xfrm>
            <a:off x="234739" y="4704310"/>
            <a:ext cx="4725188" cy="739184"/>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dirty="0">
                <a:solidFill>
                  <a:srgbClr val="C00000"/>
                </a:solidFill>
              </a:rPr>
              <a:t>Events medewerker</a:t>
            </a:r>
            <a:br>
              <a:rPr lang="nl-NL" sz="4300" dirty="0">
                <a:solidFill>
                  <a:srgbClr val="C00000"/>
                </a:solidFill>
              </a:rPr>
            </a:br>
            <a:br>
              <a:rPr lang="nl-NL" dirty="0">
                <a:solidFill>
                  <a:srgbClr val="C00000"/>
                </a:solidFill>
              </a:rPr>
            </a:br>
            <a:endParaRPr lang="nl-NL" dirty="0">
              <a:solidFill>
                <a:srgbClr val="C00000"/>
              </a:solidFill>
            </a:endParaRPr>
          </a:p>
        </p:txBody>
      </p:sp>
      <p:pic>
        <p:nvPicPr>
          <p:cNvPr id="1032" name="Picture 8" descr="Safari Meeting Centre: de avontuurlijkste eventlocatie midden in ..."/>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809671" y="3934273"/>
            <a:ext cx="3022393" cy="1700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009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1544" y="137130"/>
            <a:ext cx="10425632" cy="5395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el 1">
            <a:extLst>
              <a:ext uri="{FF2B5EF4-FFF2-40B4-BE49-F238E27FC236}">
                <a16:creationId xmlns:a16="http://schemas.microsoft.com/office/drawing/2014/main" id="{2CD12A18-07BB-44A5-9010-1EB0A03573DE}"/>
              </a:ext>
            </a:extLst>
          </p:cNvPr>
          <p:cNvSpPr txBox="1">
            <a:spLocks/>
          </p:cNvSpPr>
          <p:nvPr/>
        </p:nvSpPr>
        <p:spPr>
          <a:xfrm>
            <a:off x="226659" y="4894810"/>
            <a:ext cx="3011063" cy="739184"/>
          </a:xfrm>
          <a:prstGeom prst="rect">
            <a:avLst/>
          </a:prstGeom>
          <a:solidFill>
            <a:schemeClr val="bg1"/>
          </a:solidFill>
          <a:ln w="25400">
            <a:solidFill>
              <a:schemeClr val="tx2"/>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dirty="0">
                <a:solidFill>
                  <a:srgbClr val="C00000"/>
                </a:solidFill>
              </a:rPr>
              <a:t>marketing</a:t>
            </a:r>
            <a:br>
              <a:rPr lang="nl-NL" sz="4300" dirty="0">
                <a:solidFill>
                  <a:srgbClr val="C00000"/>
                </a:solidFill>
              </a:rPr>
            </a:br>
            <a:br>
              <a:rPr lang="nl-NL" dirty="0">
                <a:solidFill>
                  <a:srgbClr val="C00000"/>
                </a:solidFill>
              </a:rPr>
            </a:br>
            <a:endParaRPr lang="nl-NL" dirty="0">
              <a:solidFill>
                <a:srgbClr val="C00000"/>
              </a:solidFill>
            </a:endParaRPr>
          </a:p>
        </p:txBody>
      </p:sp>
    </p:spTree>
    <p:extLst>
      <p:ext uri="{BB962C8B-B14F-4D97-AF65-F5344CB8AC3E}">
        <p14:creationId xmlns:p14="http://schemas.microsoft.com/office/powerpoint/2010/main" val="1668061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50" y="319241"/>
            <a:ext cx="3239384" cy="2159386"/>
          </a:xfrm>
          <a:prstGeom prst="rect">
            <a:avLst/>
          </a:prstGeom>
        </p:spPr>
      </p:pic>
      <p:pic>
        <p:nvPicPr>
          <p:cNvPr id="6" name="Afbeelding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25468" y="329098"/>
            <a:ext cx="1904109" cy="5197765"/>
          </a:xfrm>
          <a:prstGeom prst="rect">
            <a:avLst/>
          </a:prstGeom>
        </p:spPr>
      </p:pic>
      <p:pic>
        <p:nvPicPr>
          <p:cNvPr id="7" name="Afbeelding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03728" y="329799"/>
            <a:ext cx="3921146" cy="2148828"/>
          </a:xfrm>
          <a:prstGeom prst="rect">
            <a:avLst/>
          </a:prstGeom>
        </p:spPr>
      </p:pic>
      <p:pic>
        <p:nvPicPr>
          <p:cNvPr id="8" name="Afbeelding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38249" y="1990535"/>
            <a:ext cx="2849422" cy="1523344"/>
          </a:xfrm>
          <a:prstGeom prst="rect">
            <a:avLst/>
          </a:prstGeom>
        </p:spPr>
      </p:pic>
      <p:pic>
        <p:nvPicPr>
          <p:cNvPr id="11" name="Afbeelding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330171" y="319241"/>
            <a:ext cx="2857500" cy="1600200"/>
          </a:xfrm>
          <a:prstGeom prst="rect">
            <a:avLst/>
          </a:prstGeom>
        </p:spPr>
      </p:pic>
      <p:pic>
        <p:nvPicPr>
          <p:cNvPr id="4102" name="Picture 6" descr="Chimpansee Burgers' Zoo mept drone uit de lucht | Dronewatch"/>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330171" y="3584973"/>
            <a:ext cx="2861829" cy="1941890"/>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0" y="2543175"/>
            <a:ext cx="3200400" cy="2983688"/>
          </a:xfrm>
          <a:prstGeom prst="rect">
            <a:avLst/>
          </a:prstGeom>
        </p:spPr>
      </p:pic>
      <p:pic>
        <p:nvPicPr>
          <p:cNvPr id="4104" name="Picture 8" descr="Burgers' Zoo (@burgerszoo) | Twitte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296884" y="2571750"/>
            <a:ext cx="3926208" cy="29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612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ideo | Burgers' Zoo in Arnh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57715" y="488155"/>
            <a:ext cx="3519483" cy="192398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De grootste apenkooi van Nederland in Burgers' Zoo! | Burgers' Zoo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88154"/>
            <a:ext cx="5071612" cy="1929687"/>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518" y="2488748"/>
            <a:ext cx="8435703" cy="1399590"/>
          </a:xfrm>
          <a:prstGeom prst="rect">
            <a:avLst/>
          </a:prstGeom>
        </p:spPr>
      </p:pic>
      <p:pic>
        <p:nvPicPr>
          <p:cNvPr id="11270" name="Picture 6" descr="De 5 gevaarlijkste dieren van Burgers' Zoo! - YouTub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773664" y="488154"/>
            <a:ext cx="3430555" cy="192968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Ontspannen natuurgeluiden van de Safari - Silent Zoo - YouTube"/>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544997" y="2488748"/>
            <a:ext cx="2512647" cy="139959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Zoë &amp; Silos musical - Burgers' Zoo Arnhem | Kidsproof Arnhem"/>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219" y="3959245"/>
            <a:ext cx="2206192" cy="148130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Evenement] LEGO Bricks in de zoo - Bouwsteentjes.info"/>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80283" y="3964840"/>
            <a:ext cx="1683277" cy="1470079"/>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Activiteiten &amp; evenementen | Burgers' Zoo in Arnhem"/>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025432" y="3959244"/>
            <a:ext cx="2685726" cy="1476125"/>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Trommel je vrienden op: dierenpark Burgers' Zoo wordt omgetoverd ..."/>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773030" y="3959245"/>
            <a:ext cx="2685726" cy="1475674"/>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Activiteiten &amp; evenementen | Burgers' Zoo in Arnhem"/>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520628" y="3959243"/>
            <a:ext cx="2699528" cy="1479693"/>
          </a:xfrm>
          <a:prstGeom prst="rect">
            <a:avLst/>
          </a:prstGeom>
          <a:noFill/>
          <a:extLst>
            <a:ext uri="{909E8E84-426E-40DD-AFC4-6F175D3DCCD1}">
              <a14:hiddenFill xmlns:a14="http://schemas.microsoft.com/office/drawing/2010/main">
                <a:solidFill>
                  <a:srgbClr val="FFFFFF"/>
                </a:solidFill>
              </a14:hiddenFill>
            </a:ext>
          </a:extLst>
        </p:spPr>
      </p:pic>
      <p:pic>
        <p:nvPicPr>
          <p:cNvPr id="11286" name="Picture 22" descr="Activiteiten &amp; evenementen | Burgers' Zoo in Arnhem"/>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1146945" y="2486122"/>
            <a:ext cx="1073212" cy="1402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169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5704777"/>
          </a:xfrm>
          <a:prstGeom prst="rect">
            <a:avLst/>
          </a:prstGeom>
        </p:spPr>
      </p:pic>
      <p:sp>
        <p:nvSpPr>
          <p:cNvPr id="3" name="Titel 1">
            <a:extLst>
              <a:ext uri="{FF2B5EF4-FFF2-40B4-BE49-F238E27FC236}">
                <a16:creationId xmlns:a16="http://schemas.microsoft.com/office/drawing/2014/main" id="{2CD12A18-07BB-44A5-9010-1EB0A03573DE}"/>
              </a:ext>
            </a:extLst>
          </p:cNvPr>
          <p:cNvSpPr txBox="1">
            <a:spLocks/>
          </p:cNvSpPr>
          <p:nvPr/>
        </p:nvSpPr>
        <p:spPr>
          <a:xfrm>
            <a:off x="9451909" y="4773512"/>
            <a:ext cx="2556683" cy="739184"/>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dirty="0">
                <a:solidFill>
                  <a:srgbClr val="C00000"/>
                </a:solidFill>
              </a:rPr>
              <a:t>Tot ziens!</a:t>
            </a:r>
            <a:br>
              <a:rPr lang="nl-NL" sz="4300" dirty="0">
                <a:solidFill>
                  <a:srgbClr val="C00000"/>
                </a:solidFill>
              </a:rPr>
            </a:br>
            <a:br>
              <a:rPr lang="nl-NL" dirty="0">
                <a:solidFill>
                  <a:srgbClr val="C00000"/>
                </a:solidFill>
              </a:rPr>
            </a:br>
            <a:endParaRPr lang="nl-NL" dirty="0">
              <a:solidFill>
                <a:srgbClr val="C00000"/>
              </a:solidFill>
            </a:endParaRPr>
          </a:p>
        </p:txBody>
      </p:sp>
    </p:spTree>
    <p:extLst>
      <p:ext uri="{BB962C8B-B14F-4D97-AF65-F5344CB8AC3E}">
        <p14:creationId xmlns:p14="http://schemas.microsoft.com/office/powerpoint/2010/main" val="3446552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ADFC24A-6260-488F-92A8-FF8BB33F75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050"/>
            <a:ext cx="10210800" cy="5743576"/>
          </a:xfrm>
          <a:prstGeom prst="rect">
            <a:avLst/>
          </a:prstGeom>
        </p:spPr>
      </p:pic>
      <p:pic>
        <p:nvPicPr>
          <p:cNvPr id="4" name="Picture 5" descr="J:\100 jaar jubileum\tijdslijn\FOTO'S\Johan Burgers met leeuwtjes 1938 2,5 MB.jpg">
            <a:extLst>
              <a:ext uri="{FF2B5EF4-FFF2-40B4-BE49-F238E27FC236}">
                <a16:creationId xmlns:a16="http://schemas.microsoft.com/office/drawing/2014/main" id="{E8792F0B-547C-45BD-8542-1CF23993C08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89577" y="1200149"/>
            <a:ext cx="2630948" cy="365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5378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ADFC24A-6260-488F-92A8-FF8BB33F75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050"/>
            <a:ext cx="10210800" cy="5743576"/>
          </a:xfrm>
          <a:prstGeom prst="rect">
            <a:avLst/>
          </a:prstGeom>
        </p:spPr>
      </p:pic>
      <p:pic>
        <p:nvPicPr>
          <p:cNvPr id="2" name="Afbeelding 1">
            <a:extLst>
              <a:ext uri="{FF2B5EF4-FFF2-40B4-BE49-F238E27FC236}">
                <a16:creationId xmlns:a16="http://schemas.microsoft.com/office/drawing/2014/main" id="{CBFC11C0-F57D-4243-9867-9BCCF9FFD0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6"/>
          <a:stretch/>
        </p:blipFill>
        <p:spPr>
          <a:xfrm>
            <a:off x="-6575" y="-18472"/>
            <a:ext cx="10217376" cy="5742998"/>
          </a:xfrm>
          <a:prstGeom prst="rect">
            <a:avLst/>
          </a:prstGeom>
        </p:spPr>
      </p:pic>
      <p:pic>
        <p:nvPicPr>
          <p:cNvPr id="4" name="Afbeelding 3" descr="Afbeelding met buiten, olifant, dier, gras&#10;&#10;Automatisch gegenereerde beschrijving">
            <a:extLst>
              <a:ext uri="{FF2B5EF4-FFF2-40B4-BE49-F238E27FC236}">
                <a16:creationId xmlns:a16="http://schemas.microsoft.com/office/drawing/2014/main" id="{0A8D9CBD-3A63-4BE0-86D6-1927D166BAE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87419" y="1491943"/>
            <a:ext cx="4047338" cy="2683049"/>
          </a:xfrm>
          <a:prstGeom prst="rect">
            <a:avLst/>
          </a:prstGeom>
        </p:spPr>
      </p:pic>
    </p:spTree>
    <p:extLst>
      <p:ext uri="{BB962C8B-B14F-4D97-AF65-F5344CB8AC3E}">
        <p14:creationId xmlns:p14="http://schemas.microsoft.com/office/powerpoint/2010/main" val="1782697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565"/>
            <a:ext cx="12192000" cy="5787958"/>
          </a:xfrm>
          <a:prstGeom prst="rect">
            <a:avLst/>
          </a:prstGeom>
        </p:spPr>
      </p:pic>
      <p:sp>
        <p:nvSpPr>
          <p:cNvPr id="4" name="Titel 1">
            <a:extLst>
              <a:ext uri="{FF2B5EF4-FFF2-40B4-BE49-F238E27FC236}">
                <a16:creationId xmlns:a16="http://schemas.microsoft.com/office/drawing/2014/main" id="{2CD12A18-07BB-44A5-9010-1EB0A03573DE}"/>
              </a:ext>
            </a:extLst>
          </p:cNvPr>
          <p:cNvSpPr txBox="1">
            <a:spLocks/>
          </p:cNvSpPr>
          <p:nvPr/>
        </p:nvSpPr>
        <p:spPr>
          <a:xfrm>
            <a:off x="147783" y="4913471"/>
            <a:ext cx="3425841" cy="739184"/>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dirty="0">
                <a:solidFill>
                  <a:srgbClr val="C00000"/>
                </a:solidFill>
              </a:rPr>
              <a:t>Dierverzorger</a:t>
            </a:r>
            <a:br>
              <a:rPr lang="nl-NL" sz="4300" dirty="0">
                <a:solidFill>
                  <a:srgbClr val="C00000"/>
                </a:solidFill>
              </a:rPr>
            </a:br>
            <a:br>
              <a:rPr lang="nl-NL" dirty="0">
                <a:solidFill>
                  <a:srgbClr val="C00000"/>
                </a:solidFill>
              </a:rPr>
            </a:br>
            <a:endParaRPr lang="nl-NL" dirty="0">
              <a:solidFill>
                <a:srgbClr val="C00000"/>
              </a:solidFill>
            </a:endParaRPr>
          </a:p>
        </p:txBody>
      </p:sp>
    </p:spTree>
    <p:extLst>
      <p:ext uri="{BB962C8B-B14F-4D97-AF65-F5344CB8AC3E}">
        <p14:creationId xmlns:p14="http://schemas.microsoft.com/office/powerpoint/2010/main" val="4222946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txBox="1">
            <a:spLocks/>
          </p:cNvSpPr>
          <p:nvPr/>
        </p:nvSpPr>
        <p:spPr>
          <a:xfrm>
            <a:off x="5236223" y="2552377"/>
            <a:ext cx="8208962" cy="3671887"/>
          </a:xfrm>
          <a:prstGeom prst="rect">
            <a:avLst/>
          </a:prstGeom>
        </p:spPr>
        <p:txBody>
          <a:bodyPr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defRPr/>
            </a:pPr>
            <a:r>
              <a:rPr lang="nl-NL" sz="2800" dirty="0">
                <a:latin typeface="Arial" pitchFamily="34" charset="0"/>
                <a:cs typeface="Arial" pitchFamily="34" charset="0"/>
              </a:rPr>
              <a:t>Schoonmaken</a:t>
            </a:r>
          </a:p>
          <a:p>
            <a:pPr marL="457200" indent="-457200">
              <a:defRPr/>
            </a:pPr>
            <a:r>
              <a:rPr lang="nl-NL" sz="2800" dirty="0">
                <a:latin typeface="Arial" pitchFamily="34" charset="0"/>
                <a:cs typeface="Arial" pitchFamily="34" charset="0"/>
              </a:rPr>
              <a:t>Voedsel voorbereiden</a:t>
            </a:r>
          </a:p>
          <a:p>
            <a:pPr marL="457200" indent="-457200">
              <a:defRPr/>
            </a:pPr>
            <a:r>
              <a:rPr lang="nl-NL" sz="2800" dirty="0">
                <a:latin typeface="Arial" pitchFamily="34" charset="0"/>
                <a:cs typeface="Arial" pitchFamily="34" charset="0"/>
              </a:rPr>
              <a:t>Voeren</a:t>
            </a:r>
          </a:p>
          <a:p>
            <a:pPr marL="457200" indent="-457200">
              <a:defRPr/>
            </a:pPr>
            <a:r>
              <a:rPr lang="nl-NL" sz="2800" dirty="0">
                <a:latin typeface="Arial" pitchFamily="34" charset="0"/>
                <a:cs typeface="Arial" pitchFamily="34" charset="0"/>
              </a:rPr>
              <a:t>Observeren</a:t>
            </a:r>
          </a:p>
          <a:p>
            <a:pPr marL="457200" indent="-457200">
              <a:defRPr/>
            </a:pPr>
            <a:r>
              <a:rPr lang="nl-NL" sz="2800" dirty="0">
                <a:latin typeface="Arial" pitchFamily="34" charset="0"/>
                <a:cs typeface="Arial" pitchFamily="34" charset="0"/>
              </a:rPr>
              <a:t>Reparaties en verblijvenonderhoud</a:t>
            </a:r>
          </a:p>
          <a:p>
            <a:pPr marL="457200" indent="-457200">
              <a:defRPr/>
            </a:pPr>
            <a:r>
              <a:rPr lang="nl-NL" sz="2800" dirty="0">
                <a:latin typeface="Arial" pitchFamily="34" charset="0"/>
                <a:cs typeface="Arial" pitchFamily="34" charset="0"/>
              </a:rPr>
              <a:t>De dierenarts ondersteunen</a:t>
            </a:r>
          </a:p>
          <a:p>
            <a:pPr>
              <a:defRPr/>
            </a:pPr>
            <a:endParaRPr lang="nl-NL" dirty="0">
              <a:solidFill>
                <a:schemeClr val="bg1">
                  <a:lumMod val="95000"/>
                </a:schemeClr>
              </a:solidFill>
              <a:latin typeface="OfficinaSanITC" pitchFamily="34" charset="0"/>
            </a:endParaRPr>
          </a:p>
        </p:txBody>
      </p:sp>
      <p:sp>
        <p:nvSpPr>
          <p:cNvPr id="4" name="Titel 1"/>
          <p:cNvSpPr>
            <a:spLocks noGrp="1"/>
          </p:cNvSpPr>
          <p:nvPr>
            <p:ph type="ctrTitle"/>
          </p:nvPr>
        </p:nvSpPr>
        <p:spPr>
          <a:xfrm>
            <a:off x="3981450" y="1373739"/>
            <a:ext cx="7772400" cy="1470025"/>
          </a:xfrm>
        </p:spPr>
        <p:txBody>
          <a:bodyPr/>
          <a:lstStyle/>
          <a:p>
            <a:pPr eaLnBrk="1" hangingPunct="1"/>
            <a:r>
              <a:rPr lang="nl-NL" altLang="nl-NL" sz="3200" dirty="0">
                <a:solidFill>
                  <a:srgbClr val="365C88"/>
                </a:solidFill>
                <a:latin typeface="Arial" panose="020B0604020202020204" pitchFamily="34" charset="0"/>
                <a:cs typeface="Arial" panose="020B0604020202020204" pitchFamily="34" charset="0"/>
              </a:rPr>
              <a:t>Wat doet een dierverzorger? </a:t>
            </a:r>
          </a:p>
        </p:txBody>
      </p:sp>
    </p:spTree>
    <p:extLst>
      <p:ext uri="{BB962C8B-B14F-4D97-AF65-F5344CB8AC3E}">
        <p14:creationId xmlns:p14="http://schemas.microsoft.com/office/powerpoint/2010/main" val="14644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Avondlezing 13.11.2013\Verzorger bij dikhoornschapen, 2008 (CL).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31"/>
          <a:stretch/>
        </p:blipFill>
        <p:spPr bwMode="auto">
          <a:xfrm>
            <a:off x="4048067" y="2687906"/>
            <a:ext cx="5657189" cy="293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5650"/>
            <a:ext cx="4077478" cy="2718589"/>
          </a:xfrm>
          <a:prstGeom prst="rect">
            <a:avLst/>
          </a:prstGeom>
        </p:spPr>
      </p:pic>
      <p:pic>
        <p:nvPicPr>
          <p:cNvPr id="7" name="Afbeelding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687905"/>
            <a:ext cx="4077478" cy="2930971"/>
          </a:xfrm>
          <a:prstGeom prst="rect">
            <a:avLst/>
          </a:prstGeom>
        </p:spPr>
      </p:pic>
      <p:pic>
        <p:nvPicPr>
          <p:cNvPr id="4098" name="Picture 2" descr="🐘 Hoe is het met de enige olifant? 🐘 دیدئو dideo"/>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675844" y="165650"/>
            <a:ext cx="251615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675845" y="1880150"/>
            <a:ext cx="2535205" cy="3738726"/>
          </a:xfrm>
          <a:prstGeom prst="rect">
            <a:avLst/>
          </a:prstGeom>
        </p:spPr>
      </p:pic>
      <p:pic>
        <p:nvPicPr>
          <p:cNvPr id="12" name="Afbeelding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077478" y="165649"/>
            <a:ext cx="5598365" cy="3368351"/>
          </a:xfrm>
          <a:prstGeom prst="rect">
            <a:avLst/>
          </a:prstGeom>
        </p:spPr>
      </p:pic>
    </p:spTree>
    <p:extLst>
      <p:ext uri="{BB962C8B-B14F-4D97-AF65-F5344CB8AC3E}">
        <p14:creationId xmlns:p14="http://schemas.microsoft.com/office/powerpoint/2010/main" val="1332187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H:\Avondlezing 13.11.2013\BVERZORGINGSCENTR CHRISTIAAN LUTTENBERG, 2007 (GJ).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04799"/>
            <a:ext cx="12192000" cy="5110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255041"/>
      </p:ext>
    </p:extLst>
  </p:cSld>
  <p:clrMapOvr>
    <a:masterClrMapping/>
  </p:clrMapOvr>
  <p:transition/>
</p:sld>
</file>

<file path=ppt/theme/theme1.xml><?xml version="1.0" encoding="utf-8"?>
<a:theme xmlns:a="http://schemas.openxmlformats.org/drawingml/2006/main" name="2014 vast stramien presentatie in huisstijl">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B3F88DD0-F1E3-443E-81C2-658CD9CF5CF1}"/>
    </a:ext>
  </a:extLst>
</a:theme>
</file>

<file path=ppt/theme/theme10.xml><?xml version="1.0" encoding="utf-8"?>
<a:theme xmlns:a="http://schemas.openxmlformats.org/drawingml/2006/main" name="Inleidende sheet Burgers' Bush">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C1838FDF-7F80-4465-9274-6712EC26E159}"/>
    </a:ext>
  </a:extLst>
</a:theme>
</file>

<file path=ppt/theme/theme11.xml><?xml version="1.0" encoding="utf-8"?>
<a:theme xmlns:a="http://schemas.openxmlformats.org/drawingml/2006/main" name="Sheets Burgers' Bush">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302BE9E2-4508-4B08-B7AE-4B95D039724D}"/>
    </a:ext>
  </a:extLst>
</a:theme>
</file>

<file path=ppt/theme/theme12.xml><?xml version="1.0" encoding="utf-8"?>
<a:theme xmlns:a="http://schemas.openxmlformats.org/drawingml/2006/main" name="Inleidende sheet Burgers' Ocean">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49775F9E-7231-466D-84A6-DE1D217E9300}"/>
    </a:ext>
  </a:extLst>
</a:theme>
</file>

<file path=ppt/theme/theme13.xml><?xml version="1.0" encoding="utf-8"?>
<a:theme xmlns:a="http://schemas.openxmlformats.org/drawingml/2006/main" name="Sheets Burgers' Ocean">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3FCE79A1-5D71-451E-88B8-212B0232AF35}"/>
    </a:ext>
  </a:extLst>
</a:theme>
</file>

<file path=ppt/theme/theme14.xml><?xml version="1.0" encoding="utf-8"?>
<a:theme xmlns:a="http://schemas.openxmlformats.org/drawingml/2006/main" name="Sheets Burgers' Zoo over parkfaciliteiten">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B184D7BB-23E7-47A6-9373-20CAF2814B94}"/>
    </a:ext>
  </a:extLst>
</a:theme>
</file>

<file path=ppt/theme/theme15.xml><?xml version="1.0" encoding="utf-8"?>
<a:theme xmlns:a="http://schemas.openxmlformats.org/drawingml/2006/main" name="Inleidende sheet Burgers' Park">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FD61F57F-1883-4155-B08C-3A559F802990}"/>
    </a:ext>
  </a:extLst>
</a:theme>
</file>

<file path=ppt/theme/theme16.xml><?xml version="1.0" encoding="utf-8"?>
<a:theme xmlns:a="http://schemas.openxmlformats.org/drawingml/2006/main" name="Sheets Burgers' Park">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96369E26-AF09-40EA-AC5D-A8F1FAC3C9EF}"/>
    </a:ext>
  </a:extLst>
</a:theme>
</file>

<file path=ppt/theme/theme17.xml><?xml version="1.0" encoding="utf-8"?>
<a:theme xmlns:a="http://schemas.openxmlformats.org/drawingml/2006/main" name="Sheets algemeen Engels">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656D6C97-9A96-4582-B729-7A78D23F9C2A}"/>
    </a:ext>
  </a:extLst>
</a:theme>
</file>

<file path=ppt/theme/theme18.xml><?xml version="1.0" encoding="utf-8"?>
<a:theme xmlns:a="http://schemas.openxmlformats.org/drawingml/2006/main" name="Sheets algemeen Duits">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C601548F-B51C-4F72-84E1-E95EEB6A9131}"/>
    </a:ext>
  </a:extLst>
</a:theme>
</file>

<file path=ppt/theme/theme19.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leidende sheet Burgers' Safari">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0651831B-415B-45A1-ADEF-7CDB270A862C}"/>
    </a:ext>
  </a:extLst>
</a:theme>
</file>

<file path=ppt/theme/theme3.xml><?xml version="1.0" encoding="utf-8"?>
<a:theme xmlns:a="http://schemas.openxmlformats.org/drawingml/2006/main" name="Sheets Burgers' Safari">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0A1223BD-C8B7-4899-B2F7-40D3F62D210C}"/>
    </a:ext>
  </a:extLst>
</a:theme>
</file>

<file path=ppt/theme/theme4.xml><?xml version="1.0" encoding="utf-8"?>
<a:theme xmlns:a="http://schemas.openxmlformats.org/drawingml/2006/main" name="Inleidende sheet Burgers' Desert">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B0FB7650-E5AB-4419-A403-14F681329091}"/>
    </a:ext>
  </a:extLst>
</a:theme>
</file>

<file path=ppt/theme/theme5.xml><?xml version="1.0" encoding="utf-8"?>
<a:theme xmlns:a="http://schemas.openxmlformats.org/drawingml/2006/main" name="Sheets Burgers' Desert">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81672F10-6C5C-460A-B075-B9B03A2ECADA}"/>
    </a:ext>
  </a:extLst>
</a:theme>
</file>

<file path=ppt/theme/theme6.xml><?xml version="1.0" encoding="utf-8"?>
<a:theme xmlns:a="http://schemas.openxmlformats.org/drawingml/2006/main" name="Inleidende sheet Burgers' Mangrove">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3DAC2235-8C67-4E66-8917-E51C3AFF8077}"/>
    </a:ext>
  </a:extLst>
</a:theme>
</file>

<file path=ppt/theme/theme7.xml><?xml version="1.0" encoding="utf-8"?>
<a:theme xmlns:a="http://schemas.openxmlformats.org/drawingml/2006/main" name="Sheets Burgers' Mangrove">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094AE80F-E0C5-47F0-ACBE-DD899D1DBB6F}"/>
    </a:ext>
  </a:extLst>
</a:theme>
</file>

<file path=ppt/theme/theme8.xml><?xml version="1.0" encoding="utf-8"?>
<a:theme xmlns:a="http://schemas.openxmlformats.org/drawingml/2006/main" name="Inleidende sheet Burgers' Rimb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786859FA-3FCB-44AC-AFBC-B95DC2DF2659}"/>
    </a:ext>
  </a:extLst>
</a:theme>
</file>

<file path=ppt/theme/theme9.xml><?xml version="1.0" encoding="utf-8"?>
<a:theme xmlns:a="http://schemas.openxmlformats.org/drawingml/2006/main" name="Sheets Burgers' Rimba">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48BD80EA-BB9A-4D08-A1C2-CC841E381BF9}"/>
    </a:ext>
  </a:extLst>
</a:theme>
</file>

<file path=docProps/app.xml><?xml version="1.0" encoding="utf-8"?>
<Properties xmlns="http://schemas.openxmlformats.org/officeDocument/2006/extended-properties" xmlns:vt="http://schemas.openxmlformats.org/officeDocument/2006/docPropsVTypes">
  <Template>2016 vast stramien presentatie sjabloon in huisstijl</Template>
  <TotalTime>2181</TotalTime>
  <Words>1277</Words>
  <Application>Microsoft Office PowerPoint</Application>
  <PresentationFormat>Breedbeeld</PresentationFormat>
  <Paragraphs>112</Paragraphs>
  <Slides>37</Slides>
  <Notes>25</Notes>
  <HiddenSlides>0</HiddenSlides>
  <MMClips>0</MMClips>
  <ScaleCrop>false</ScaleCrop>
  <HeadingPairs>
    <vt:vector size="6" baseType="variant">
      <vt:variant>
        <vt:lpstr>Gebruikte lettertypen</vt:lpstr>
      </vt:variant>
      <vt:variant>
        <vt:i4>3</vt:i4>
      </vt:variant>
      <vt:variant>
        <vt:lpstr>Thema</vt:lpstr>
      </vt:variant>
      <vt:variant>
        <vt:i4>18</vt:i4>
      </vt:variant>
      <vt:variant>
        <vt:lpstr>Diatitels</vt:lpstr>
      </vt:variant>
      <vt:variant>
        <vt:i4>37</vt:i4>
      </vt:variant>
    </vt:vector>
  </HeadingPairs>
  <TitlesOfParts>
    <vt:vector size="58" baseType="lpstr">
      <vt:lpstr>Arial</vt:lpstr>
      <vt:lpstr>Calibri</vt:lpstr>
      <vt:lpstr>OfficinaSanITC</vt:lpstr>
      <vt:lpstr>2014 vast stramien presentatie in huisstijl</vt:lpstr>
      <vt:lpstr>Inleidende sheet Burgers' Safari</vt:lpstr>
      <vt:lpstr>Sheets Burgers' Safari</vt:lpstr>
      <vt:lpstr>Inleidende sheet Burgers' Desert</vt:lpstr>
      <vt:lpstr>Sheets Burgers' Desert</vt:lpstr>
      <vt:lpstr>Inleidende sheet Burgers' Mangrove</vt:lpstr>
      <vt:lpstr>Sheets Burgers' Mangrove</vt:lpstr>
      <vt:lpstr>Inleidende sheet Burgers' Rimba</vt:lpstr>
      <vt:lpstr>Sheets Burgers' Rimba</vt:lpstr>
      <vt:lpstr>Inleidende sheet Burgers' Bush</vt:lpstr>
      <vt:lpstr>Sheets Burgers' Bush</vt:lpstr>
      <vt:lpstr>Inleidende sheet Burgers' Ocean</vt:lpstr>
      <vt:lpstr>Sheets Burgers' Ocean</vt:lpstr>
      <vt:lpstr>Sheets Burgers' Zoo over parkfaciliteiten</vt:lpstr>
      <vt:lpstr>Inleidende sheet Burgers' Park</vt:lpstr>
      <vt:lpstr>Sheets Burgers' Park</vt:lpstr>
      <vt:lpstr>Sheets algemeen Engels</vt:lpstr>
      <vt:lpstr>Sheets algemeen Duits</vt:lpstr>
      <vt:lpstr>PowerPoint-presentatie</vt:lpstr>
      <vt:lpstr>PowerPoint-presentatie</vt:lpstr>
      <vt:lpstr>  - Al meer dan 100 jaar dierentuin  - 600 diersoorten  - duizenden dieren  - vissen, zoogdieren   maar ook…    amfibieën, reptielen en insecten!  - 65 dierverzorgers, 1 dierenarts        1,5 miljoen bezoekers per jaar  65 dierenverzorgers en 120 andere medewerkers </vt:lpstr>
      <vt:lpstr>PowerPoint-presentatie</vt:lpstr>
      <vt:lpstr>PowerPoint-presentatie</vt:lpstr>
      <vt:lpstr>PowerPoint-presentatie</vt:lpstr>
      <vt:lpstr>Wat doet een dierverzorger? </vt:lpstr>
      <vt:lpstr>PowerPoint-presentatie</vt:lpstr>
      <vt:lpstr>PowerPoint-presentatie</vt:lpstr>
      <vt:lpstr>PowerPoint-presentatie</vt:lpstr>
      <vt:lpstr>PowerPoint-presentatie</vt:lpstr>
      <vt:lpstr>PowerPoint-presentatie</vt:lpstr>
      <vt:lpstr>PowerPoint-presentatie</vt:lpstr>
      <vt:lpstr>Wat doet de dierenarts? </vt:lpstr>
      <vt:lpstr>PowerPoint-presentatie</vt:lpstr>
      <vt:lpstr>PowerPoint-presentatie</vt:lpstr>
      <vt:lpstr>Waar moet je aan denken? </vt:lpstr>
      <vt:lpstr>PowerPoint-presentatie</vt:lpstr>
      <vt:lpstr>PowerPoint-presentatie</vt:lpstr>
      <vt:lpstr>PowerPoint-presentatie</vt:lpstr>
      <vt:lpstr>Wat doet de receptie allemaal?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Organisatienaam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VLINDERS</dc:title>
  <dc:creator>Constanze Mager</dc:creator>
  <cp:lastModifiedBy>Alicia Zeggelaar</cp:lastModifiedBy>
  <cp:revision>111</cp:revision>
  <dcterms:created xsi:type="dcterms:W3CDTF">2017-04-05T13:41:37Z</dcterms:created>
  <dcterms:modified xsi:type="dcterms:W3CDTF">2021-04-28T08:42:12Z</dcterms:modified>
</cp:coreProperties>
</file>